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notesSlides/notesSlide1.xml" ContentType="application/vnd.openxmlformats-officedocument.presentationml.notesSlide+xml"/>
  <Override PartName="/ppt/media/image4.jpeg" ContentType="image/jpeg"/>
  <Override PartName="/ppt/media/image5.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6.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jpeg>
</file>

<file path=ppt/media/image4.png>
</file>

<file path=ppt/media/image5.jpeg>
</file>

<file path=ppt/media/image5.png>
</file>

<file path=ppt/media/image6.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1" name="Shape 141"/>
          <p:cNvSpPr/>
          <p:nvPr>
            <p:ph type="sldImg"/>
          </p:nvPr>
        </p:nvSpPr>
        <p:spPr>
          <a:xfrm>
            <a:off x="1143000" y="685800"/>
            <a:ext cx="4572000" cy="3429000"/>
          </a:xfrm>
          <a:prstGeom prst="rect">
            <a:avLst/>
          </a:prstGeom>
        </p:spPr>
        <p:txBody>
          <a:bodyPr/>
          <a:lstStyle/>
          <a:p>
            <a:pPr/>
          </a:p>
        </p:txBody>
      </p:sp>
      <p:sp>
        <p:nvSpPr>
          <p:cNvPr id="142" name="Shape 14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 Id="rId3" Type="http://schemas.openxmlformats.org/officeDocument/2006/relationships/hyperlink" Target="https://neu-se.github.io/CS4530-CS5500-Spring-2021/Activities/Activity2.2_Observe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Carpenter: Should we make a joint that is more expensive, but more visually appealing and durable, or a quick and dirty one that will last at least until we get paid?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While the gang of four took design patterns to be a framework for teaching </a:t>
            </a:r>
          </a:p>
          <a:p>
            <a:pPr/>
          </a:p>
          <a:p>
            <a:pPr/>
            <a:r>
              <a:t>“But of course ,in order to create order, not chaos, people must have some shared principles”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“Every particular community will always need to do the same to supplement the general patterns from A Pattern Language”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The protocol is:</a:t>
            </a:r>
          </a:p>
          <a:p>
            <a:pPr/>
            <a:r>
              <a:t>When the clock ticks, it sends an onTick message with the current time to each subscriber (observer)</a:t>
            </a:r>
          </a:p>
          <a:p>
            <a:pPr/>
            <a:r>
              <a:t>When the clock resets, it sends an onReset message to each subscriber.</a:t>
            </a:r>
          </a:p>
          <a:p>
            <a:pPr/>
            <a:r>
              <a:t>When a new subscriber registers, the clock responds by sending it an onTick message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rPr u="sng">
                <a:hlinkClick r:id="rId3" invalidUrl="" action="" tgtFrame="" tooltip="" history="1" highlightClick="0" endSnd="0"/>
              </a:rPr>
              <a:t>https://neu-se.github.io/CS4530-CS5500-Spring-2021/Activities/Activity2.2_Observer/</a:t>
            </a:r>
            <a:r>
              <a:t>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lvl1pPr>
              <a:defRPr>
                <a:solidFill>
                  <a:srgbClr val="000000"/>
                </a:solidFill>
              </a:defRPr>
            </a:lvl1p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lvl1pPr>
              <a:defRPr>
                <a:solidFill>
                  <a:srgbClr val="000000"/>
                </a:solidFill>
              </a:defRPr>
            </a:lvl1p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lvl1pPr>
              <a:defRPr>
                <a:solidFill>
                  <a:srgbClr val="000000"/>
                </a:solidFill>
              </a:defRPr>
            </a:lvl1p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hyperlink" Target="https://java-design-patterns.com/patterns/"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neu-se.github.io/CS4530-CS5500-Spring-2021/Activities/Activity2.2_Observer/"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eg"/><Relationship Id="rId3" Type="http://schemas.openxmlformats.org/officeDocument/2006/relationships/image" Target="../media/image3.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4.jpeg"/><Relationship Id="rId4"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tif"/><Relationship Id="rId4"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Jonathan Bell, John Boyland, Mitch Wand…"/>
          <p:cNvSpPr txBox="1"/>
          <p:nvPr>
            <p:ph type="body" idx="21"/>
          </p:nvPr>
        </p:nvSpPr>
        <p:spPr>
          <a:xfrm>
            <a:off x="1201340" y="11177783"/>
            <a:ext cx="21971003" cy="1319058"/>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p>
        </p:txBody>
      </p:sp>
      <p:sp>
        <p:nvSpPr>
          <p:cNvPr id="145" name="CS 4530…"/>
          <p:cNvSpPr txBox="1"/>
          <p:nvPr>
            <p:ph type="ctrTitle"/>
          </p:nvPr>
        </p:nvSpPr>
        <p:spPr>
          <a:prstGeom prst="rect">
            <a:avLst/>
          </a:prstGeom>
        </p:spPr>
        <p:txBody>
          <a:bodyPr/>
          <a:lstStyle/>
          <a:p>
            <a:pPr>
              <a:defRPr>
                <a:solidFill>
                  <a:srgbClr val="005493"/>
                </a:solidFill>
              </a:defRPr>
            </a:pPr>
            <a:r>
              <a:t>CS 4530</a:t>
            </a:r>
          </a:p>
          <a:p>
            <a:pPr>
              <a:defRPr>
                <a:solidFill>
                  <a:srgbClr val="005493"/>
                </a:solidFill>
              </a:defRPr>
            </a:pPr>
            <a:r>
              <a:t>Software Engineering</a:t>
            </a:r>
          </a:p>
        </p:txBody>
      </p:sp>
      <p:sp>
        <p:nvSpPr>
          <p:cNvPr id="146" name="Lecture 3 - Design Patterns"/>
          <p:cNvSpPr txBox="1"/>
          <p:nvPr>
            <p:ph type="subTitle" sz="quarter" idx="1"/>
          </p:nvPr>
        </p:nvSpPr>
        <p:spPr>
          <a:prstGeom prst="rect">
            <a:avLst/>
          </a:prstGeom>
        </p:spPr>
        <p:txBody>
          <a:bodyPr/>
          <a:lstStyle/>
          <a:p>
            <a:pPr/>
            <a:r>
              <a:t>Lecture 3 - Design Patterns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More (Software) Design Patterns"/>
          <p:cNvSpPr txBox="1"/>
          <p:nvPr>
            <p:ph type="title"/>
          </p:nvPr>
        </p:nvSpPr>
        <p:spPr>
          <a:prstGeom prst="rect">
            <a:avLst/>
          </a:prstGeom>
        </p:spPr>
        <p:txBody>
          <a:bodyPr/>
          <a:lstStyle/>
          <a:p>
            <a:pPr/>
            <a:r>
              <a:t>More (Software) Design Patterns</a:t>
            </a:r>
          </a:p>
        </p:txBody>
      </p:sp>
      <p:sp>
        <p:nvSpPr>
          <p:cNvPr id="202" name="Just like Alexander expected more patterns to be “discovered” in architecture, same happens in cod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520065">
              <a:defRPr sz="3465"/>
            </a:lvl1pPr>
          </a:lstStyle>
          <a:p>
            <a:pPr/>
            <a:r>
              <a:t>Just like Alexander expected more patterns to be “discovered” in architecture, same happens in code…</a:t>
            </a:r>
          </a:p>
        </p:txBody>
      </p:sp>
      <p:pic>
        <p:nvPicPr>
          <p:cNvPr id="203" name="Image" descr="Image"/>
          <p:cNvPicPr>
            <a:picLocks noChangeAspect="1"/>
          </p:cNvPicPr>
          <p:nvPr/>
        </p:nvPicPr>
        <p:blipFill>
          <a:blip r:embed="rId3">
            <a:extLst/>
          </a:blip>
          <a:stretch>
            <a:fillRect/>
          </a:stretch>
        </p:blipFill>
        <p:spPr>
          <a:xfrm>
            <a:off x="375000" y="3577809"/>
            <a:ext cx="10731501" cy="11252201"/>
          </a:xfrm>
          <a:prstGeom prst="rect">
            <a:avLst/>
          </a:prstGeom>
          <a:ln w="12700">
            <a:miter lim="400000"/>
          </a:ln>
        </p:spPr>
      </p:pic>
      <p:sp>
        <p:nvSpPr>
          <p:cNvPr id="204" name="https://java-design-patterns.com/patterns/ : 109+ patterns"/>
          <p:cNvSpPr txBox="1"/>
          <p:nvPr/>
        </p:nvSpPr>
        <p:spPr>
          <a:xfrm>
            <a:off x="1523653" y="3127372"/>
            <a:ext cx="8093660"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4" invalidUrl="" action="" tgtFrame="" tooltip="" history="1" highlightClick="0" endSnd="0"/>
              </a:rPr>
              <a:t>https://java-design-patterns.com/patterns/</a:t>
            </a:r>
            <a:r>
              <a:t> : 109+ patterns</a:t>
            </a:r>
          </a:p>
        </p:txBody>
      </p:sp>
      <p:sp>
        <p:nvSpPr>
          <p:cNvPr id="205" name="Patterns might be local to:…"/>
          <p:cNvSpPr txBox="1"/>
          <p:nvPr/>
        </p:nvSpPr>
        <p:spPr>
          <a:xfrm>
            <a:off x="12229837" y="5707963"/>
            <a:ext cx="6251193" cy="230007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638923" indent="-469900" algn="l">
              <a:lnSpc>
                <a:spcPct val="90000"/>
              </a:lnSpc>
              <a:defRPr b="1" spc="-78" sz="3900">
                <a:solidFill>
                  <a:srgbClr val="000000"/>
                </a:solidFill>
              </a:defRPr>
            </a:pPr>
            <a:r>
              <a:t>Patterns might be local to:</a:t>
            </a:r>
          </a:p>
          <a:p>
            <a:pPr marL="638923" indent="-469900" algn="l">
              <a:lnSpc>
                <a:spcPct val="90000"/>
              </a:lnSpc>
              <a:defRPr spc="-78" sz="3900">
                <a:solidFill>
                  <a:srgbClr val="000000"/>
                </a:solidFill>
                <a:latin typeface="Helvetica Neue Medium"/>
                <a:ea typeface="Helvetica Neue Medium"/>
                <a:cs typeface="Helvetica Neue Medium"/>
                <a:sym typeface="Helvetica Neue Medium"/>
              </a:defRPr>
            </a:pPr>
            <a:r>
              <a:t>A language</a:t>
            </a:r>
          </a:p>
          <a:p>
            <a:pPr marL="638923" indent="-469900" algn="l">
              <a:lnSpc>
                <a:spcPct val="90000"/>
              </a:lnSpc>
              <a:defRPr spc="-78" sz="3900">
                <a:solidFill>
                  <a:srgbClr val="000000"/>
                </a:solidFill>
                <a:latin typeface="Helvetica Neue Medium"/>
                <a:ea typeface="Helvetica Neue Medium"/>
                <a:cs typeface="Helvetica Neue Medium"/>
                <a:sym typeface="Helvetica Neue Medium"/>
              </a:defRPr>
            </a:pPr>
            <a:r>
              <a:t>A framework</a:t>
            </a:r>
          </a:p>
          <a:p>
            <a:pPr marL="638923" indent="-469900" algn="l">
              <a:lnSpc>
                <a:spcPct val="90000"/>
              </a:lnSpc>
              <a:defRPr spc="-78" sz="3900">
                <a:solidFill>
                  <a:srgbClr val="000000"/>
                </a:solidFill>
                <a:latin typeface="Helvetica Neue Medium"/>
                <a:ea typeface="Helvetica Neue Medium"/>
                <a:cs typeface="Helvetica Neue Medium"/>
                <a:sym typeface="Helvetica Neue Medium"/>
              </a:defRPr>
            </a:pPr>
            <a:r>
              <a:t>A project</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Design Patterns"/>
          <p:cNvSpPr txBox="1"/>
          <p:nvPr>
            <p:ph type="title"/>
          </p:nvPr>
        </p:nvSpPr>
        <p:spPr>
          <a:prstGeom prst="rect">
            <a:avLst/>
          </a:prstGeom>
        </p:spPr>
        <p:txBody>
          <a:bodyPr/>
          <a:lstStyle/>
          <a:p>
            <a:pPr/>
            <a:r>
              <a:t>Design Patterns</a:t>
            </a:r>
          </a:p>
        </p:txBody>
      </p:sp>
      <p:sp>
        <p:nvSpPr>
          <p:cNvPr id="210" name="Discusison: Is it about vocabulary, or is it about trai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Discusison: Is it about vocabulary, or is it about training?</a:t>
            </a:r>
          </a:p>
        </p:txBody>
      </p:sp>
      <p:sp>
        <p:nvSpPr>
          <p:cNvPr id="211" name="“None of the design patterns in this book describes new or unproven designs. We have included only designs that have been applied more than once in different systems. Most of these designs have never been documented before. They are either part of the fo"/>
          <p:cNvSpPr txBox="1"/>
          <p:nvPr/>
        </p:nvSpPr>
        <p:spPr>
          <a:xfrm>
            <a:off x="1261452" y="4818787"/>
            <a:ext cx="15753393" cy="407842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79" sz="4000">
                <a:solidFill>
                  <a:srgbClr val="000000"/>
                </a:solidFill>
                <a:latin typeface="Helvetica Neue Medium"/>
                <a:ea typeface="Helvetica Neue Medium"/>
                <a:cs typeface="Helvetica Neue Medium"/>
                <a:sym typeface="Helvetica Neue Medium"/>
              </a:defRPr>
            </a:lvl1pPr>
          </a:lstStyle>
          <a:p>
            <a:pPr/>
            <a:r>
              <a:t>“None of the design patterns in this book describes new or unproven designs. We have included only designs that have been applied more than once in different systems. Most of these designs have never been documented before. They are either part of the folklore of the object-oriented community or are elements of some successful object-oriented systems—neither of which is easy for novice designers to learn from.”</a:t>
            </a:r>
          </a:p>
        </p:txBody>
      </p:sp>
      <p:pic>
        <p:nvPicPr>
          <p:cNvPr id="212" name="51szD9HC9pL._SX395_BO1,204,203,200_.jpg" descr="51szD9HC9pL._SX395_BO1,204,203,200_.jpg"/>
          <p:cNvPicPr>
            <a:picLocks noChangeAspect="1"/>
          </p:cNvPicPr>
          <p:nvPr/>
        </p:nvPicPr>
        <p:blipFill>
          <a:blip r:embed="rId2">
            <a:extLst/>
          </a:blip>
          <a:stretch>
            <a:fillRect/>
          </a:stretch>
        </p:blipFill>
        <p:spPr>
          <a:xfrm>
            <a:off x="18107465" y="3689350"/>
            <a:ext cx="5041901" cy="633730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Review: Observer Pattern"/>
          <p:cNvSpPr txBox="1"/>
          <p:nvPr>
            <p:ph type="title"/>
          </p:nvPr>
        </p:nvSpPr>
        <p:spPr>
          <a:prstGeom prst="rect">
            <a:avLst/>
          </a:prstGeom>
        </p:spPr>
        <p:txBody>
          <a:bodyPr/>
          <a:lstStyle/>
          <a:p>
            <a:pPr/>
            <a:r>
              <a:t>Review: Observer Pattern</a:t>
            </a:r>
          </a:p>
        </p:txBody>
      </p:sp>
      <p:sp>
        <p:nvSpPr>
          <p:cNvPr id="215" name="Aka Publish/Subscrib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Aka Publish/Subscribe</a:t>
            </a:r>
          </a:p>
        </p:txBody>
      </p:sp>
      <p:sp>
        <p:nvSpPr>
          <p:cNvPr id="216" name="Observer…"/>
          <p:cNvSpPr txBox="1"/>
          <p:nvPr>
            <p:ph type="body" sz="quarter" idx="1"/>
          </p:nvPr>
        </p:nvSpPr>
        <p:spPr>
          <a:xfrm>
            <a:off x="2249087" y="5892355"/>
            <a:ext cx="5500467" cy="7163863"/>
          </a:xfrm>
          <a:prstGeom prst="rect">
            <a:avLst/>
          </a:prstGeom>
        </p:spPr>
        <p:txBody>
          <a:bodyPr/>
          <a:lstStyle/>
          <a:p>
            <a:pPr marL="0" indent="0" defTabSz="373887">
              <a:lnSpc>
                <a:spcPct val="100000"/>
              </a:lnSpc>
              <a:spcBef>
                <a:spcPts val="600"/>
              </a:spcBef>
              <a:buSzTx/>
              <a:buNone/>
              <a:defRPr b="1" sz="2304"/>
            </a:pPr>
            <a:r>
              <a:t>Observer</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defines an interface for objects that should be notified of changes</a:t>
            </a:r>
          </a:p>
          <a:p>
            <a:pPr marL="0" indent="0" defTabSz="373887">
              <a:lnSpc>
                <a:spcPct val="100000"/>
              </a:lnSpc>
              <a:spcBef>
                <a:spcPts val="600"/>
              </a:spcBef>
              <a:buSzTx/>
              <a:buNone/>
              <a:defRPr b="1" sz="2304"/>
            </a:pPr>
            <a:r>
              <a:t>ConcreteObserver</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maintains reference to an object</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stores state that should stay consistent with subject’s</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implements the Observer interface to keep state consistent with the subject’s</a:t>
            </a:r>
          </a:p>
          <a:p>
            <a:pPr marL="0" indent="0" defTabSz="373887">
              <a:lnSpc>
                <a:spcPct val="100000"/>
              </a:lnSpc>
              <a:spcBef>
                <a:spcPts val="600"/>
              </a:spcBef>
              <a:buSzTx/>
              <a:buNone/>
              <a:defRPr b="1" sz="2304"/>
            </a:pPr>
            <a:r>
              <a:t>Subject</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provides an interface for attaching/detaching observers</a:t>
            </a:r>
          </a:p>
          <a:p>
            <a:pPr marL="0" indent="0" defTabSz="373887">
              <a:lnSpc>
                <a:spcPct val="100000"/>
              </a:lnSpc>
              <a:spcBef>
                <a:spcPts val="600"/>
              </a:spcBef>
              <a:buSzTx/>
              <a:buNone/>
              <a:defRPr b="1" sz="2304"/>
            </a:pPr>
            <a:r>
              <a:t>ConcreteSubject</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stores state of interest to observers</a:t>
            </a:r>
          </a:p>
          <a:p>
            <a:pPr lvl="1" marL="585215" indent="-292607" defTabSz="373887">
              <a:lnSpc>
                <a:spcPct val="100000"/>
              </a:lnSpc>
              <a:spcBef>
                <a:spcPts val="600"/>
              </a:spcBef>
              <a:buSzPct val="75000"/>
              <a:buFont typeface="Helvetica Neue"/>
              <a:defRPr sz="2304">
                <a:latin typeface="Helvetica Neue Light"/>
                <a:ea typeface="Helvetica Neue Light"/>
                <a:cs typeface="Helvetica Neue Light"/>
                <a:sym typeface="Helvetica Neue Light"/>
              </a:defRPr>
            </a:pPr>
            <a:r>
              <a:t>sends a notification to its observers when state changes</a:t>
            </a:r>
          </a:p>
        </p:txBody>
      </p:sp>
      <p:pic>
        <p:nvPicPr>
          <p:cNvPr id="217" name="Observer.png" descr="Observer.png"/>
          <p:cNvPicPr>
            <a:picLocks noChangeAspect="1"/>
          </p:cNvPicPr>
          <p:nvPr/>
        </p:nvPicPr>
        <p:blipFill>
          <a:blip r:embed="rId2">
            <a:extLst/>
          </a:blip>
          <a:stretch>
            <a:fillRect/>
          </a:stretch>
        </p:blipFill>
        <p:spPr>
          <a:xfrm>
            <a:off x="9445910" y="6864767"/>
            <a:ext cx="11040272" cy="5219038"/>
          </a:xfrm>
          <a:prstGeom prst="rect">
            <a:avLst/>
          </a:prstGeom>
          <a:ln w="12700">
            <a:miter lim="400000"/>
          </a:ln>
        </p:spPr>
      </p:pic>
      <p:sp>
        <p:nvSpPr>
          <p:cNvPr id="218" name="The object being observed (the &quot;subject&quot;) keeps a list of the people who need to be notified when something changes.…"/>
          <p:cNvSpPr txBox="1"/>
          <p:nvPr/>
        </p:nvSpPr>
        <p:spPr>
          <a:xfrm>
            <a:off x="1023690" y="4009838"/>
            <a:ext cx="21076681" cy="11804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228600" indent="-228600" algn="l" defTabSz="914400">
              <a:lnSpc>
                <a:spcPct val="90000"/>
              </a:lnSpc>
              <a:spcBef>
                <a:spcPts val="1000"/>
              </a:spcBef>
              <a:buSzPct val="100000"/>
              <a:buFont typeface="Arial"/>
              <a:buChar char="•"/>
              <a:defRPr sz="3400">
                <a:solidFill>
                  <a:srgbClr val="000000"/>
                </a:solidFill>
                <a:latin typeface="Calibri"/>
                <a:ea typeface="Calibri"/>
                <a:cs typeface="Calibri"/>
                <a:sym typeface="Calibri"/>
              </a:defRPr>
            </a:pPr>
            <a:r>
              <a:t>The object being observed (the "subject") keeps a list of the people who need to be notified when something changes.</a:t>
            </a:r>
          </a:p>
          <a:p>
            <a:pPr marL="228600" indent="-228600" algn="l" defTabSz="914400">
              <a:lnSpc>
                <a:spcPct val="90000"/>
              </a:lnSpc>
              <a:spcBef>
                <a:spcPts val="1000"/>
              </a:spcBef>
              <a:buSzPct val="100000"/>
              <a:buFont typeface="Arial"/>
              <a:buChar char="•"/>
              <a:defRPr sz="3400">
                <a:solidFill>
                  <a:srgbClr val="000000"/>
                </a:solidFill>
                <a:latin typeface="Calibri"/>
                <a:ea typeface="Calibri"/>
                <a:cs typeface="Calibri"/>
                <a:sym typeface="Calibri"/>
              </a:defRPr>
            </a:pPr>
            <a:r>
              <a:t>When a new object wants to be notified when the subject changes, it registers with ("subscribes to") with the subject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Review: Observer Pattern"/>
          <p:cNvSpPr txBox="1"/>
          <p:nvPr>
            <p:ph type="title"/>
          </p:nvPr>
        </p:nvSpPr>
        <p:spPr>
          <a:prstGeom prst="rect">
            <a:avLst/>
          </a:prstGeom>
        </p:spPr>
        <p:txBody>
          <a:bodyPr/>
          <a:lstStyle/>
          <a:p>
            <a:pPr/>
            <a:r>
              <a:t>Review: Observer Pattern</a:t>
            </a:r>
          </a:p>
        </p:txBody>
      </p:sp>
      <p:sp>
        <p:nvSpPr>
          <p:cNvPr id="221" name="Slide Subtitle"/>
          <p:cNvSpPr txBox="1"/>
          <p:nvPr>
            <p:ph type="body" idx="21"/>
          </p:nvPr>
        </p:nvSpPr>
        <p:spPr>
          <a:prstGeom prst="rect">
            <a:avLst/>
          </a:prstGeom>
        </p:spPr>
        <p:txBody>
          <a:bodyPr/>
          <a:lstStyle/>
          <a:p>
            <a:pPr/>
          </a:p>
        </p:txBody>
      </p:sp>
      <p:sp>
        <p:nvSpPr>
          <p:cNvPr id="222" name="Rectangle 4"/>
          <p:cNvSpPr txBox="1"/>
          <p:nvPr/>
        </p:nvSpPr>
        <p:spPr>
          <a:xfrm>
            <a:off x="379888" y="4799740"/>
            <a:ext cx="9188721" cy="7582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sz="3000">
                <a:solidFill>
                  <a:srgbClr val="0000FF"/>
                </a:solidFill>
                <a:latin typeface="Consolas"/>
                <a:ea typeface="Consolas"/>
                <a:cs typeface="Consolas"/>
                <a:sym typeface="Consolas"/>
              </a:defRPr>
            </a:pPr>
            <a:r>
              <a:t>export</a:t>
            </a:r>
            <a:r>
              <a:rPr>
                <a:solidFill>
                  <a:srgbClr val="000000"/>
                </a:solidFill>
              </a:rPr>
              <a:t> </a:t>
            </a:r>
            <a:r>
              <a:t>interface</a:t>
            </a:r>
            <a:r>
              <a:rPr>
                <a:solidFill>
                  <a:srgbClr val="000000"/>
                </a:solidFill>
              </a:rPr>
              <a:t> IPublishingClock {</a:t>
            </a:r>
            <a:br>
              <a:rPr>
                <a:solidFill>
                  <a:srgbClr val="000000"/>
                </a:solidFill>
              </a:rPr>
            </a:br>
            <a:r>
              <a:rPr>
                <a:solidFill>
                  <a:srgbClr val="000000"/>
                </a:solidFill>
              </a:rPr>
              <a:t>    </a:t>
            </a:r>
            <a:r>
              <a:rPr>
                <a:solidFill>
                  <a:srgbClr val="008000"/>
                </a:solidFill>
              </a:rPr>
              <a:t>// reset the tick counter</a:t>
            </a:r>
          </a:p>
          <a:p>
            <a:pPr algn="l" defTabSz="914400">
              <a:defRPr sz="3000">
                <a:solidFill>
                  <a:srgbClr val="000000"/>
                </a:solidFill>
                <a:latin typeface="Consolas"/>
                <a:ea typeface="Consolas"/>
                <a:cs typeface="Consolas"/>
                <a:sym typeface="Consolas"/>
              </a:defRPr>
            </a:pPr>
            <a:r>
              <a:t>    reset(): void</a:t>
            </a:r>
          </a:p>
          <a:p>
            <a:pPr algn="l" defTabSz="914400">
              <a:defRPr sz="3000">
                <a:solidFill>
                  <a:srgbClr val="000000"/>
                </a:solidFill>
                <a:latin typeface="Consolas"/>
                <a:ea typeface="Consolas"/>
                <a:cs typeface="Consolas"/>
                <a:sym typeface="Consolas"/>
              </a:defRPr>
            </a:pPr>
            <a:r>
              <a:t>    </a:t>
            </a:r>
            <a:r>
              <a:rPr>
                <a:solidFill>
                  <a:srgbClr val="008000"/>
                </a:solidFill>
              </a:rPr>
              <a:t>// increment the tick counter</a:t>
            </a:r>
          </a:p>
          <a:p>
            <a:pPr algn="l" defTabSz="914400">
              <a:defRPr sz="3000">
                <a:solidFill>
                  <a:srgbClr val="000000"/>
                </a:solidFill>
                <a:latin typeface="Consolas"/>
                <a:ea typeface="Consolas"/>
                <a:cs typeface="Consolas"/>
                <a:sym typeface="Consolas"/>
              </a:defRPr>
            </a:pPr>
            <a:r>
              <a:t>    tick(): void</a:t>
            </a:r>
          </a:p>
          <a:p>
            <a:pPr algn="l" defTabSz="914400">
              <a:defRPr sz="3000">
                <a:solidFill>
                  <a:srgbClr val="000000"/>
                </a:solidFill>
                <a:latin typeface="Consolas"/>
                <a:ea typeface="Consolas"/>
                <a:cs typeface="Consolas"/>
                <a:sym typeface="Consolas"/>
              </a:defRPr>
            </a:pPr>
            <a:r>
              <a:t>    </a:t>
            </a:r>
            <a:r>
              <a:rPr>
                <a:solidFill>
                  <a:srgbClr val="008000"/>
                </a:solidFill>
              </a:rPr>
              <a:t>// subscribe a new observer</a:t>
            </a:r>
          </a:p>
          <a:p>
            <a:pPr algn="l" defTabSz="914400">
              <a:defRPr sz="3000">
                <a:solidFill>
                  <a:srgbClr val="000000"/>
                </a:solidFill>
                <a:latin typeface="Consolas"/>
                <a:ea typeface="Consolas"/>
                <a:cs typeface="Consolas"/>
                <a:sym typeface="Consolas"/>
              </a:defRPr>
            </a:pPr>
            <a:r>
              <a:t>    subscribe(obs:ClockObserver) : void</a:t>
            </a:r>
          </a:p>
          <a:p>
            <a:pPr algn="l" defTabSz="914400">
              <a:defRPr sz="3000">
                <a:solidFill>
                  <a:srgbClr val="000000"/>
                </a:solidFill>
                <a:latin typeface="Consolas"/>
                <a:ea typeface="Consolas"/>
                <a:cs typeface="Consolas"/>
                <a:sym typeface="Consolas"/>
              </a:defRPr>
            </a:pPr>
            <a:r>
              <a:t>}</a:t>
            </a:r>
          </a:p>
          <a:p>
            <a:pPr algn="l" defTabSz="914400">
              <a:defRPr sz="3000">
                <a:solidFill>
                  <a:srgbClr val="000000"/>
                </a:solidFill>
                <a:latin typeface="Consolas"/>
                <a:ea typeface="Consolas"/>
                <a:cs typeface="Consolas"/>
                <a:sym typeface="Consolas"/>
              </a:defRPr>
            </a:pPr>
            <a:br/>
            <a:r>
              <a:rPr>
                <a:solidFill>
                  <a:srgbClr val="0000FF"/>
                </a:solidFill>
              </a:rPr>
              <a:t>export</a:t>
            </a:r>
            <a:r>
              <a:t> </a:t>
            </a:r>
            <a:r>
              <a:rPr>
                <a:solidFill>
                  <a:srgbClr val="0000FF"/>
                </a:solidFill>
              </a:rPr>
              <a:t>interface</a:t>
            </a:r>
            <a:r>
              <a:t> ClockObserver {</a:t>
            </a:r>
            <a:br/>
            <a:r>
              <a:t>    </a:t>
            </a:r>
            <a:r>
              <a:rPr>
                <a:solidFill>
                  <a:srgbClr val="008000"/>
                </a:solidFill>
              </a:rPr>
              <a:t>// action to take when clock ticks</a:t>
            </a:r>
          </a:p>
          <a:p>
            <a:pPr algn="l" defTabSz="914400">
              <a:defRPr sz="3000">
                <a:solidFill>
                  <a:srgbClr val="000000"/>
                </a:solidFill>
                <a:latin typeface="Consolas"/>
                <a:ea typeface="Consolas"/>
                <a:cs typeface="Consolas"/>
                <a:sym typeface="Consolas"/>
              </a:defRPr>
            </a:pPr>
            <a:r>
              <a:t>    onTick(time:number):void</a:t>
            </a:r>
          </a:p>
          <a:p>
            <a:pPr algn="l" defTabSz="914400">
              <a:defRPr sz="3000">
                <a:solidFill>
                  <a:srgbClr val="000000"/>
                </a:solidFill>
                <a:latin typeface="Consolas"/>
                <a:ea typeface="Consolas"/>
                <a:cs typeface="Consolas"/>
                <a:sym typeface="Consolas"/>
              </a:defRPr>
            </a:pPr>
            <a:br/>
            <a:r>
              <a:t>    </a:t>
            </a:r>
            <a:r>
              <a:rPr>
                <a:solidFill>
                  <a:srgbClr val="008000"/>
                </a:solidFill>
              </a:rPr>
              <a:t>// action to take when the clock resets</a:t>
            </a:r>
          </a:p>
          <a:p>
            <a:pPr algn="l" defTabSz="914400">
              <a:defRPr sz="3000">
                <a:solidFill>
                  <a:srgbClr val="000000"/>
                </a:solidFill>
                <a:latin typeface="Consolas"/>
                <a:ea typeface="Consolas"/>
                <a:cs typeface="Consolas"/>
                <a:sym typeface="Consolas"/>
              </a:defRPr>
            </a:pPr>
            <a:r>
              <a:t>    onReset():void</a:t>
            </a:r>
          </a:p>
          <a:p>
            <a:pPr algn="l" defTabSz="914400">
              <a:defRPr sz="3000">
                <a:solidFill>
                  <a:srgbClr val="000000"/>
                </a:solidFill>
                <a:latin typeface="Consolas"/>
                <a:ea typeface="Consolas"/>
                <a:cs typeface="Consolas"/>
                <a:sym typeface="Consolas"/>
              </a:defRPr>
            </a:pPr>
            <a:br/>
            <a:r>
              <a:t>}</a:t>
            </a:r>
          </a:p>
        </p:txBody>
      </p:sp>
      <p:sp>
        <p:nvSpPr>
          <p:cNvPr id="223" name="Rectangle 4"/>
          <p:cNvSpPr txBox="1"/>
          <p:nvPr/>
        </p:nvSpPr>
        <p:spPr>
          <a:xfrm>
            <a:off x="9378381" y="3251595"/>
            <a:ext cx="14677564" cy="102498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sz="3000">
                <a:solidFill>
                  <a:srgbClr val="0000FF"/>
                </a:solidFill>
                <a:latin typeface="Consolas"/>
                <a:ea typeface="Consolas"/>
                <a:cs typeface="Consolas"/>
                <a:sym typeface="Consolas"/>
              </a:defRPr>
            </a:pPr>
            <a:r>
              <a:t>class</a:t>
            </a:r>
            <a:r>
              <a:rPr>
                <a:solidFill>
                  <a:srgbClr val="000000"/>
                </a:solidFill>
              </a:rPr>
              <a:t> Clock </a:t>
            </a:r>
            <a:r>
              <a:t>implements</a:t>
            </a:r>
            <a:r>
              <a:rPr>
                <a:solidFill>
                  <a:srgbClr val="000000"/>
                </a:solidFill>
              </a:rPr>
              <a:t> IPublishingClock {</a:t>
            </a:r>
            <a:endParaRPr>
              <a:solidFill>
                <a:srgbClr val="000000"/>
              </a:solidFill>
            </a:endParaRPr>
          </a:p>
          <a:p>
            <a:pPr algn="l" defTabSz="914400">
              <a:defRPr sz="3000">
                <a:solidFill>
                  <a:srgbClr val="000000"/>
                </a:solidFill>
                <a:latin typeface="Consolas"/>
                <a:ea typeface="Consolas"/>
                <a:cs typeface="Consolas"/>
                <a:sym typeface="Consolas"/>
              </a:defRPr>
            </a:pPr>
            <a:r>
              <a:t>    </a:t>
            </a:r>
          </a:p>
          <a:p>
            <a:pPr algn="l" defTabSz="914400">
              <a:defRPr sz="3000">
                <a:solidFill>
                  <a:srgbClr val="000000"/>
                </a:solidFill>
                <a:latin typeface="Consolas"/>
                <a:ea typeface="Consolas"/>
                <a:cs typeface="Consolas"/>
                <a:sym typeface="Consolas"/>
              </a:defRPr>
            </a:pPr>
            <a:r>
              <a:t>    </a:t>
            </a:r>
            <a:r>
              <a:rPr>
                <a:solidFill>
                  <a:srgbClr val="008000"/>
                </a:solidFill>
              </a:rPr>
              <a:t>// clock functionality</a:t>
            </a:r>
          </a:p>
          <a:p>
            <a:pPr algn="l" defTabSz="914400">
              <a:defRPr sz="3000">
                <a:solidFill>
                  <a:srgbClr val="000000"/>
                </a:solidFill>
                <a:latin typeface="Consolas"/>
                <a:ea typeface="Consolas"/>
                <a:cs typeface="Consolas"/>
                <a:sym typeface="Consolas"/>
              </a:defRPr>
            </a:pPr>
            <a:r>
              <a:t>    </a:t>
            </a:r>
            <a:r>
              <a:rPr>
                <a:solidFill>
                  <a:srgbClr val="0000FF"/>
                </a:solidFill>
              </a:rPr>
              <a:t>private</a:t>
            </a:r>
            <a:r>
              <a:t> clockTime = </a:t>
            </a:r>
            <a:r>
              <a:rPr>
                <a:solidFill>
                  <a:srgbClr val="098658"/>
                </a:solidFill>
              </a:rPr>
              <a:t>0</a:t>
            </a:r>
          </a:p>
          <a:p>
            <a:pPr algn="l" defTabSz="914400">
              <a:defRPr sz="3000">
                <a:solidFill>
                  <a:srgbClr val="000000"/>
                </a:solidFill>
                <a:latin typeface="Consolas"/>
                <a:ea typeface="Consolas"/>
                <a:cs typeface="Consolas"/>
                <a:sym typeface="Consolas"/>
              </a:defRPr>
            </a:pPr>
            <a:r>
              <a:t>    </a:t>
            </a:r>
            <a:r>
              <a:rPr>
                <a:solidFill>
                  <a:srgbClr val="0000FF"/>
                </a:solidFill>
              </a:rPr>
              <a:t>public</a:t>
            </a:r>
            <a:r>
              <a:t> tick () {</a:t>
            </a:r>
            <a:r>
              <a:rPr>
                <a:solidFill>
                  <a:srgbClr val="0000FF"/>
                </a:solidFill>
              </a:rPr>
              <a:t>this</a:t>
            </a:r>
            <a:r>
              <a:t>.clockTime++; </a:t>
            </a:r>
            <a:r>
              <a:rPr>
                <a:solidFill>
                  <a:srgbClr val="0000FF"/>
                </a:solidFill>
              </a:rPr>
              <a:t>this</a:t>
            </a:r>
            <a:r>
              <a:t>.publishTickEvent()}</a:t>
            </a:r>
          </a:p>
          <a:p>
            <a:pPr algn="l" defTabSz="914400">
              <a:defRPr sz="3000">
                <a:solidFill>
                  <a:srgbClr val="000000"/>
                </a:solidFill>
                <a:latin typeface="Consolas"/>
                <a:ea typeface="Consolas"/>
                <a:cs typeface="Consolas"/>
                <a:sym typeface="Consolas"/>
              </a:defRPr>
            </a:pPr>
            <a:r>
              <a:t>    </a:t>
            </a:r>
            <a:r>
              <a:rPr>
                <a:solidFill>
                  <a:srgbClr val="0000FF"/>
                </a:solidFill>
              </a:rPr>
              <a:t>public</a:t>
            </a:r>
            <a:r>
              <a:t> reset() {</a:t>
            </a:r>
            <a:r>
              <a:rPr>
                <a:solidFill>
                  <a:srgbClr val="0000FF"/>
                </a:solidFill>
              </a:rPr>
              <a:t>this</a:t>
            </a:r>
            <a:r>
              <a:t>.clockTime=</a:t>
            </a:r>
            <a:r>
              <a:rPr>
                <a:solidFill>
                  <a:srgbClr val="098658"/>
                </a:solidFill>
              </a:rPr>
              <a:t>0</a:t>
            </a:r>
            <a:r>
              <a:t>; </a:t>
            </a:r>
            <a:r>
              <a:rPr>
                <a:solidFill>
                  <a:srgbClr val="0000FF"/>
                </a:solidFill>
              </a:rPr>
              <a:t>this</a:t>
            </a:r>
            <a:r>
              <a:t>.publishResetEvent()}</a:t>
            </a:r>
          </a:p>
          <a:p>
            <a:pPr algn="l" defTabSz="914400">
              <a:defRPr sz="3000">
                <a:solidFill>
                  <a:srgbClr val="000000"/>
                </a:solidFill>
                <a:latin typeface="Consolas"/>
                <a:ea typeface="Consolas"/>
                <a:cs typeface="Consolas"/>
                <a:sym typeface="Consolas"/>
              </a:defRPr>
            </a:pPr>
            <a:br/>
            <a:r>
              <a:t>    </a:t>
            </a:r>
            <a:r>
              <a:rPr>
                <a:solidFill>
                  <a:srgbClr val="0000FF"/>
                </a:solidFill>
              </a:rPr>
              <a:t>private</a:t>
            </a:r>
            <a:r>
              <a:t> observers : ClockObserver[]</a:t>
            </a:r>
          </a:p>
          <a:p>
            <a:pPr algn="l" defTabSz="914400">
              <a:defRPr sz="3000">
                <a:solidFill>
                  <a:srgbClr val="000000"/>
                </a:solidFill>
                <a:latin typeface="Consolas"/>
                <a:ea typeface="Consolas"/>
                <a:cs typeface="Consolas"/>
                <a:sym typeface="Consolas"/>
              </a:defRPr>
            </a:pPr>
            <a:br/>
            <a:r>
              <a:t>    </a:t>
            </a:r>
            <a:r>
              <a:rPr>
                <a:solidFill>
                  <a:srgbClr val="008000"/>
                </a:solidFill>
              </a:rPr>
              <a:t>// register responds with the current time, so the observer</a:t>
            </a:r>
          </a:p>
          <a:p>
            <a:pPr algn="l" defTabSz="914400">
              <a:defRPr sz="3000">
                <a:solidFill>
                  <a:srgbClr val="000000"/>
                </a:solidFill>
                <a:latin typeface="Consolas"/>
                <a:ea typeface="Consolas"/>
                <a:cs typeface="Consolas"/>
                <a:sym typeface="Consolas"/>
              </a:defRPr>
            </a:pPr>
            <a:r>
              <a:t>    </a:t>
            </a:r>
            <a:r>
              <a:rPr>
                <a:solidFill>
                  <a:srgbClr val="008000"/>
                </a:solidFill>
              </a:rPr>
              <a:t>// will be initialized</a:t>
            </a:r>
          </a:p>
          <a:p>
            <a:pPr algn="l" defTabSz="914400">
              <a:defRPr sz="3000">
                <a:solidFill>
                  <a:srgbClr val="000000"/>
                </a:solidFill>
                <a:latin typeface="Consolas"/>
                <a:ea typeface="Consolas"/>
                <a:cs typeface="Consolas"/>
                <a:sym typeface="Consolas"/>
              </a:defRPr>
            </a:pPr>
            <a:r>
              <a:t>    </a:t>
            </a:r>
            <a:r>
              <a:rPr>
                <a:solidFill>
                  <a:srgbClr val="0000FF"/>
                </a:solidFill>
              </a:rPr>
              <a:t>public</a:t>
            </a:r>
            <a:r>
              <a:t> subscribe(obs:ClockObserver): void {</a:t>
            </a:r>
          </a:p>
          <a:p>
            <a:pPr algn="l" defTabSz="914400">
              <a:defRPr sz="3000">
                <a:solidFill>
                  <a:srgbClr val="000000"/>
                </a:solidFill>
                <a:latin typeface="Consolas"/>
                <a:ea typeface="Consolas"/>
                <a:cs typeface="Consolas"/>
                <a:sym typeface="Consolas"/>
              </a:defRPr>
            </a:pPr>
            <a:r>
              <a:t>        </a:t>
            </a:r>
            <a:r>
              <a:rPr>
                <a:solidFill>
                  <a:srgbClr val="0000FF"/>
                </a:solidFill>
              </a:rPr>
              <a:t>this</a:t>
            </a:r>
            <a:r>
              <a:t>.observers.push(obs);</a:t>
            </a:r>
          </a:p>
          <a:p>
            <a:pPr algn="l" defTabSz="914400">
              <a:defRPr sz="3000">
                <a:solidFill>
                  <a:srgbClr val="000000"/>
                </a:solidFill>
                <a:latin typeface="Consolas"/>
                <a:ea typeface="Consolas"/>
                <a:cs typeface="Consolas"/>
                <a:sym typeface="Consolas"/>
              </a:defRPr>
            </a:pPr>
            <a:r>
              <a:t>        obs.onTick(</a:t>
            </a:r>
            <a:r>
              <a:rPr>
                <a:solidFill>
                  <a:srgbClr val="0000FF"/>
                </a:solidFill>
              </a:rPr>
              <a:t>this</a:t>
            </a:r>
            <a:r>
              <a:t>.clockTime)</a:t>
            </a:r>
          </a:p>
          <a:p>
            <a:pPr algn="l" defTabSz="914400">
              <a:defRPr sz="3000">
                <a:solidFill>
                  <a:srgbClr val="000000"/>
                </a:solidFill>
                <a:latin typeface="Consolas"/>
                <a:ea typeface="Consolas"/>
                <a:cs typeface="Consolas"/>
                <a:sym typeface="Consolas"/>
              </a:defRPr>
            </a:pPr>
            <a:r>
              <a:t>    }</a:t>
            </a:r>
          </a:p>
          <a:p>
            <a:pPr algn="l" defTabSz="914400">
              <a:defRPr sz="3000">
                <a:solidFill>
                  <a:srgbClr val="000000"/>
                </a:solidFill>
                <a:latin typeface="Consolas"/>
                <a:ea typeface="Consolas"/>
                <a:cs typeface="Consolas"/>
                <a:sym typeface="Consolas"/>
              </a:defRPr>
            </a:pPr>
            <a:r>
              <a:t>    </a:t>
            </a:r>
            <a:r>
              <a:rPr>
                <a:solidFill>
                  <a:srgbClr val="0000FF"/>
                </a:solidFill>
              </a:rPr>
              <a:t>private</a:t>
            </a:r>
            <a:r>
              <a:t> publishTickEvent() {</a:t>
            </a:r>
          </a:p>
          <a:p>
            <a:pPr algn="l" defTabSz="914400">
              <a:defRPr sz="3000">
                <a:solidFill>
                  <a:srgbClr val="000000"/>
                </a:solidFill>
                <a:latin typeface="Consolas"/>
                <a:ea typeface="Consolas"/>
                <a:cs typeface="Consolas"/>
                <a:sym typeface="Consolas"/>
              </a:defRPr>
            </a:pPr>
            <a:r>
              <a:t>        </a:t>
            </a:r>
            <a:r>
              <a:rPr>
                <a:solidFill>
                  <a:srgbClr val="0000FF"/>
                </a:solidFill>
              </a:rPr>
              <a:t>this</a:t>
            </a:r>
            <a:r>
              <a:t>.observers.forEach(obs </a:t>
            </a:r>
            <a:r>
              <a:rPr>
                <a:solidFill>
                  <a:srgbClr val="0000FF"/>
                </a:solidFill>
              </a:rPr>
              <a:t>=&gt;</a:t>
            </a:r>
            <a:r>
              <a:t> {obs.onTick(</a:t>
            </a:r>
            <a:r>
              <a:rPr>
                <a:solidFill>
                  <a:srgbClr val="0000FF"/>
                </a:solidFill>
              </a:rPr>
              <a:t>this</a:t>
            </a:r>
            <a:r>
              <a:t>.clockTime)})</a:t>
            </a:r>
          </a:p>
          <a:p>
            <a:pPr algn="l" defTabSz="914400">
              <a:defRPr sz="3000">
                <a:solidFill>
                  <a:srgbClr val="000000"/>
                </a:solidFill>
                <a:latin typeface="Consolas"/>
                <a:ea typeface="Consolas"/>
                <a:cs typeface="Consolas"/>
                <a:sym typeface="Consolas"/>
              </a:defRPr>
            </a:pPr>
            <a:r>
              <a:t>    }</a:t>
            </a:r>
          </a:p>
          <a:p>
            <a:pPr algn="l" defTabSz="914400">
              <a:defRPr sz="3000">
                <a:solidFill>
                  <a:srgbClr val="000000"/>
                </a:solidFill>
                <a:latin typeface="Consolas"/>
                <a:ea typeface="Consolas"/>
                <a:cs typeface="Consolas"/>
                <a:sym typeface="Consolas"/>
              </a:defRPr>
            </a:pPr>
            <a:r>
              <a:t>    </a:t>
            </a:r>
          </a:p>
          <a:p>
            <a:pPr algn="l" defTabSz="914400">
              <a:defRPr sz="3000">
                <a:solidFill>
                  <a:srgbClr val="000000"/>
                </a:solidFill>
                <a:latin typeface="Consolas"/>
                <a:ea typeface="Consolas"/>
                <a:cs typeface="Consolas"/>
                <a:sym typeface="Consolas"/>
              </a:defRPr>
            </a:pPr>
            <a:r>
              <a:t>    </a:t>
            </a:r>
            <a:r>
              <a:rPr>
                <a:solidFill>
                  <a:srgbClr val="0000FF"/>
                </a:solidFill>
              </a:rPr>
              <a:t>private</a:t>
            </a:r>
            <a:r>
              <a:t> publishResetEvent() {</a:t>
            </a:r>
          </a:p>
          <a:p>
            <a:pPr algn="l" defTabSz="914400">
              <a:defRPr sz="3000">
                <a:solidFill>
                  <a:srgbClr val="000000"/>
                </a:solidFill>
                <a:latin typeface="Consolas"/>
                <a:ea typeface="Consolas"/>
                <a:cs typeface="Consolas"/>
                <a:sym typeface="Consolas"/>
              </a:defRPr>
            </a:pPr>
            <a:r>
              <a:t>        </a:t>
            </a:r>
            <a:r>
              <a:rPr>
                <a:solidFill>
                  <a:srgbClr val="0000FF"/>
                </a:solidFill>
              </a:rPr>
              <a:t>this</a:t>
            </a:r>
            <a:r>
              <a:t>.observers.forEach(obs </a:t>
            </a:r>
            <a:r>
              <a:rPr>
                <a:solidFill>
                  <a:srgbClr val="0000FF"/>
                </a:solidFill>
              </a:rPr>
              <a:t>=&gt;</a:t>
            </a:r>
            <a:r>
              <a:t> {obs.onReset()})</a:t>
            </a:r>
          </a:p>
          <a:p>
            <a:pPr algn="l" defTabSz="914400">
              <a:defRPr sz="3000">
                <a:solidFill>
                  <a:srgbClr val="000000"/>
                </a:solidFill>
                <a:latin typeface="Consolas"/>
                <a:ea typeface="Consolas"/>
                <a:cs typeface="Consolas"/>
                <a:sym typeface="Consolas"/>
              </a:defRPr>
            </a:pPr>
            <a:r>
              <a:t>    }</a:t>
            </a:r>
          </a:p>
          <a:p>
            <a:pPr algn="l" defTabSz="914400">
              <a:defRPr sz="3000">
                <a:solidFill>
                  <a:srgbClr val="000000"/>
                </a:solidFill>
                <a:latin typeface="Consolas"/>
                <a:ea typeface="Consolas"/>
                <a:cs typeface="Consolas"/>
                <a:sym typeface="Consolas"/>
              </a:defRPr>
            </a:pPr>
            <a:r>
              <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export default class StatisticsDisplay {…"/>
          <p:cNvSpPr txBox="1"/>
          <p:nvPr/>
        </p:nvSpPr>
        <p:spPr>
          <a:xfrm>
            <a:off x="1313793" y="6381109"/>
            <a:ext cx="19159780" cy="803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sz="2100">
                <a:solidFill>
                  <a:srgbClr val="011480"/>
                </a:solidFill>
                <a:latin typeface="Courier"/>
                <a:ea typeface="Courier"/>
                <a:cs typeface="Courier"/>
                <a:sym typeface="Courier"/>
              </a:defRPr>
            </a:pPr>
            <a:r>
              <a:t>export default class </a:t>
            </a:r>
            <a:r>
              <a:rPr b="0">
                <a:solidFill>
                  <a:srgbClr val="000000"/>
                </a:solidFill>
              </a:rPr>
              <a:t>StatisticsDisplay {</a:t>
            </a:r>
            <a:endParaRPr b="0">
              <a:solidFill>
                <a:srgbClr val="000000"/>
              </a:solidFill>
            </a:endParaRPr>
          </a:p>
          <a:p>
            <a:pPr algn="l" defTabSz="457200">
              <a:defRPr b="1" sz="2100">
                <a:solidFill>
                  <a:srgbClr val="66187A"/>
                </a:solidFill>
                <a:latin typeface="Courier"/>
                <a:ea typeface="Courier"/>
                <a:cs typeface="Courier"/>
                <a:sym typeface="Courier"/>
              </a:defRPr>
            </a:pPr>
            <a:r>
              <a:rPr b="0">
                <a:solidFill>
                  <a:srgbClr val="000000"/>
                </a:solidFill>
              </a:rPr>
              <a:t>  </a:t>
            </a:r>
            <a:r>
              <a:rPr>
                <a:solidFill>
                  <a:srgbClr val="011480"/>
                </a:solidFill>
              </a:rPr>
              <a:t>private </a:t>
            </a:r>
            <a:r>
              <a:t>_maxTemp </a:t>
            </a:r>
            <a:r>
              <a:rPr b="0">
                <a:solidFill>
                  <a:srgbClr val="000000"/>
                </a:solidFill>
              </a:rPr>
              <a:t>= </a:t>
            </a:r>
            <a:r>
              <a:rPr b="0">
                <a:solidFill>
                  <a:srgbClr val="0432FF"/>
                </a:solidFill>
              </a:rPr>
              <a:t>0</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p>
          <a:p>
            <a:pPr algn="l" defTabSz="457200">
              <a:defRPr b="1" sz="2100">
                <a:solidFill>
                  <a:srgbClr val="66187A"/>
                </a:solidFill>
                <a:latin typeface="Courier"/>
                <a:ea typeface="Courier"/>
                <a:cs typeface="Courier"/>
                <a:sym typeface="Courier"/>
              </a:defRPr>
            </a:pPr>
            <a:r>
              <a:rPr b="0">
                <a:solidFill>
                  <a:srgbClr val="000000"/>
                </a:solidFill>
              </a:rPr>
              <a:t>  </a:t>
            </a:r>
            <a:r>
              <a:rPr>
                <a:solidFill>
                  <a:srgbClr val="011480"/>
                </a:solidFill>
              </a:rPr>
              <a:t>private </a:t>
            </a:r>
            <a:r>
              <a:t>_minTemp </a:t>
            </a:r>
            <a:r>
              <a:rPr b="0">
                <a:solidFill>
                  <a:srgbClr val="000000"/>
                </a:solidFill>
              </a:rPr>
              <a:t>= </a:t>
            </a:r>
            <a:r>
              <a:rPr b="0">
                <a:solidFill>
                  <a:srgbClr val="0432FF"/>
                </a:solidFill>
              </a:rPr>
              <a:t>0</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p>
          <a:p>
            <a:pPr algn="l" defTabSz="457200">
              <a:defRPr b="1" sz="2100">
                <a:solidFill>
                  <a:srgbClr val="66187A"/>
                </a:solidFill>
                <a:latin typeface="Courier"/>
                <a:ea typeface="Courier"/>
                <a:cs typeface="Courier"/>
                <a:sym typeface="Courier"/>
              </a:defRPr>
            </a:pPr>
            <a:r>
              <a:rPr b="0">
                <a:solidFill>
                  <a:srgbClr val="000000"/>
                </a:solidFill>
              </a:rPr>
              <a:t>  </a:t>
            </a:r>
            <a:r>
              <a:rPr>
                <a:solidFill>
                  <a:srgbClr val="011480"/>
                </a:solidFill>
              </a:rPr>
              <a:t>private </a:t>
            </a:r>
            <a:r>
              <a:t>_tempSum </a:t>
            </a:r>
            <a:r>
              <a:rPr b="0">
                <a:solidFill>
                  <a:srgbClr val="000000"/>
                </a:solidFill>
              </a:rPr>
              <a:t>= </a:t>
            </a:r>
            <a:r>
              <a:rPr b="0">
                <a:solidFill>
                  <a:srgbClr val="0432FF"/>
                </a:solidFill>
              </a:rPr>
              <a:t>0</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p>
          <a:p>
            <a:pPr algn="l" defTabSz="457200">
              <a:defRPr b="1" sz="2100">
                <a:solidFill>
                  <a:srgbClr val="66187A"/>
                </a:solidFill>
                <a:latin typeface="Courier"/>
                <a:ea typeface="Courier"/>
                <a:cs typeface="Courier"/>
                <a:sym typeface="Courier"/>
              </a:defRPr>
            </a:pPr>
            <a:r>
              <a:rPr b="0">
                <a:solidFill>
                  <a:srgbClr val="000000"/>
                </a:solidFill>
              </a:rPr>
              <a:t>  </a:t>
            </a:r>
            <a:r>
              <a:rPr>
                <a:solidFill>
                  <a:srgbClr val="011480"/>
                </a:solidFill>
              </a:rPr>
              <a:t>private </a:t>
            </a:r>
            <a:r>
              <a:t>_numReadings </a:t>
            </a:r>
            <a:r>
              <a:rPr b="0">
                <a:solidFill>
                  <a:srgbClr val="000000"/>
                </a:solidFill>
              </a:rPr>
              <a:t>= </a:t>
            </a:r>
            <a:r>
              <a:rPr b="0">
                <a:solidFill>
                  <a:srgbClr val="0432FF"/>
                </a:solidFill>
              </a:rPr>
              <a:t>0</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p>
          <a:p>
            <a:pPr algn="l" defTabSz="457200">
              <a:defRPr sz="2100">
                <a:solidFill>
                  <a:srgbClr val="000000"/>
                </a:solidFill>
                <a:latin typeface="Courier"/>
                <a:ea typeface="Courier"/>
                <a:cs typeface="Courier"/>
                <a:sym typeface="Courier"/>
              </a:defRPr>
            </a:pPr>
            <a:r>
              <a:t>  </a:t>
            </a:r>
            <a:r>
              <a:rPr>
                <a:solidFill>
                  <a:srgbClr val="7A7A43"/>
                </a:solidFill>
              </a:rPr>
              <a:t>displayStatistics</a:t>
            </a:r>
            <a:r>
              <a:t>(currentData: WeatherData): </a:t>
            </a:r>
            <a:r>
              <a:rPr b="1">
                <a:solidFill>
                  <a:srgbClr val="011480"/>
                </a:solidFill>
              </a:rPr>
              <a:t>void </a:t>
            </a:r>
            <a:r>
              <a:t>{</a:t>
            </a:r>
          </a:p>
          <a:p>
            <a:pPr algn="l" defTabSz="457200">
              <a:defRPr sz="21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_tempSum </a:t>
            </a:r>
            <a:r>
              <a:t>+= currentData.</a:t>
            </a:r>
            <a:r>
              <a:rPr>
                <a:solidFill>
                  <a:srgbClr val="7A7A43"/>
                </a:solidFill>
              </a:rPr>
              <a:t>temperature</a:t>
            </a:r>
            <a:r>
              <a:t>;</a:t>
            </a:r>
          </a:p>
          <a:p>
            <a:pPr algn="l" defTabSz="457200">
              <a:defRPr b="1" sz="2100">
                <a:solidFill>
                  <a:srgbClr val="66187A"/>
                </a:solidFill>
                <a:latin typeface="Courier"/>
                <a:ea typeface="Courier"/>
                <a:cs typeface="Courier"/>
                <a:sym typeface="Courier"/>
              </a:defRPr>
            </a:pPr>
            <a:r>
              <a:rPr b="0">
                <a:solidFill>
                  <a:srgbClr val="000000"/>
                </a:solidFill>
              </a:rPr>
              <a:t>    </a:t>
            </a:r>
            <a:r>
              <a:rPr>
                <a:solidFill>
                  <a:srgbClr val="011480"/>
                </a:solidFill>
              </a:rPr>
              <a:t>this</a:t>
            </a:r>
            <a:r>
              <a:rPr b="0">
                <a:solidFill>
                  <a:srgbClr val="000000"/>
                </a:solidFill>
              </a:rPr>
              <a:t>.</a:t>
            </a:r>
            <a:r>
              <a:t>_numReadings </a:t>
            </a:r>
            <a:r>
              <a:rPr b="0">
                <a:solidFill>
                  <a:srgbClr val="000000"/>
                </a:solidFill>
              </a:rPr>
              <a:t>+= </a:t>
            </a:r>
            <a:r>
              <a:rPr b="0">
                <a:solidFill>
                  <a:srgbClr val="0432FF"/>
                </a:solidFill>
              </a:rPr>
              <a:t>1</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r>
              <a:t>    </a:t>
            </a:r>
            <a:r>
              <a:rPr b="1">
                <a:solidFill>
                  <a:srgbClr val="011480"/>
                </a:solidFill>
              </a:rPr>
              <a:t>if </a:t>
            </a:r>
            <a:r>
              <a:t>(</a:t>
            </a:r>
            <a:r>
              <a:rPr b="1">
                <a:solidFill>
                  <a:srgbClr val="011480"/>
                </a:solidFill>
              </a:rPr>
              <a:t>this</a:t>
            </a:r>
            <a:r>
              <a:t>.</a:t>
            </a:r>
            <a:r>
              <a:rPr b="1">
                <a:solidFill>
                  <a:srgbClr val="66187A"/>
                </a:solidFill>
              </a:rPr>
              <a:t>_maxTemp </a:t>
            </a:r>
            <a:r>
              <a:t>&lt; currentData.</a:t>
            </a:r>
            <a:r>
              <a:rPr>
                <a:solidFill>
                  <a:srgbClr val="7A7A43"/>
                </a:solidFill>
              </a:rPr>
              <a:t>temperature</a:t>
            </a:r>
            <a:r>
              <a:t>) {</a:t>
            </a:r>
          </a:p>
          <a:p>
            <a:pPr algn="l" defTabSz="457200">
              <a:defRPr sz="21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_maxTemp </a:t>
            </a:r>
            <a:r>
              <a:t>= currentData.</a:t>
            </a:r>
            <a:r>
              <a:rPr>
                <a:solidFill>
                  <a:srgbClr val="7A7A43"/>
                </a:solidFill>
              </a:rPr>
              <a:t>temperature</a:t>
            </a:r>
            <a:r>
              <a:t>;</a:t>
            </a:r>
          </a:p>
          <a:p>
            <a:pPr algn="l" defTabSz="457200">
              <a:defRPr sz="2100">
                <a:solidFill>
                  <a:srgbClr val="000000"/>
                </a:solidFill>
                <a:latin typeface="Courier"/>
                <a:ea typeface="Courier"/>
                <a:cs typeface="Courier"/>
                <a:sym typeface="Courier"/>
              </a:defRPr>
            </a:pPr>
            <a:r>
              <a:t>    }</a:t>
            </a:r>
          </a:p>
          <a:p>
            <a:pPr algn="l" defTabSz="457200">
              <a:defRPr sz="2100">
                <a:solidFill>
                  <a:srgbClr val="000000"/>
                </a:solidFill>
                <a:latin typeface="Courier"/>
                <a:ea typeface="Courier"/>
                <a:cs typeface="Courier"/>
                <a:sym typeface="Courier"/>
              </a:defRPr>
            </a:pPr>
            <a:r>
              <a:t>    </a:t>
            </a:r>
            <a:r>
              <a:rPr b="1">
                <a:solidFill>
                  <a:srgbClr val="011480"/>
                </a:solidFill>
              </a:rPr>
              <a:t>if </a:t>
            </a:r>
            <a:r>
              <a:t>(</a:t>
            </a:r>
            <a:r>
              <a:rPr b="1">
                <a:solidFill>
                  <a:srgbClr val="011480"/>
                </a:solidFill>
              </a:rPr>
              <a:t>this</a:t>
            </a:r>
            <a:r>
              <a:t>.</a:t>
            </a:r>
            <a:r>
              <a:rPr b="1">
                <a:solidFill>
                  <a:srgbClr val="66187A"/>
                </a:solidFill>
              </a:rPr>
              <a:t>_minTemp </a:t>
            </a:r>
            <a:r>
              <a:t>&gt; currentData.</a:t>
            </a:r>
            <a:r>
              <a:rPr>
                <a:solidFill>
                  <a:srgbClr val="7A7A43"/>
                </a:solidFill>
              </a:rPr>
              <a:t>temperature</a:t>
            </a:r>
            <a:r>
              <a:t>) {</a:t>
            </a:r>
          </a:p>
          <a:p>
            <a:pPr algn="l" defTabSz="457200">
              <a:defRPr sz="21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_minTemp </a:t>
            </a:r>
            <a:r>
              <a:t>= currentData.</a:t>
            </a:r>
            <a:r>
              <a:rPr>
                <a:solidFill>
                  <a:srgbClr val="7A7A43"/>
                </a:solidFill>
              </a:rPr>
              <a:t>temperature</a:t>
            </a:r>
            <a:r>
              <a:t>;</a:t>
            </a:r>
          </a:p>
          <a:p>
            <a:pPr algn="l" defTabSz="457200">
              <a:defRPr sz="2100">
                <a:solidFill>
                  <a:srgbClr val="000000"/>
                </a:solidFill>
                <a:latin typeface="Courier"/>
                <a:ea typeface="Courier"/>
                <a:cs typeface="Courier"/>
                <a:sym typeface="Courier"/>
              </a:defRPr>
            </a:pPr>
            <a:r>
              <a:t>    }</a:t>
            </a:r>
          </a:p>
          <a:p>
            <a:pPr algn="l" defTabSz="457200">
              <a:defRPr sz="2100">
                <a:solidFill>
                  <a:srgbClr val="000000"/>
                </a:solidFill>
                <a:latin typeface="Courier"/>
                <a:ea typeface="Courier"/>
                <a:cs typeface="Courier"/>
                <a:sym typeface="Courier"/>
              </a:defRPr>
            </a:pPr>
          </a:p>
          <a:p>
            <a:pPr algn="l" defTabSz="457200">
              <a:defRPr i="1" sz="2100">
                <a:solidFill>
                  <a:srgbClr val="808080"/>
                </a:solidFill>
                <a:latin typeface="Courier"/>
                <a:ea typeface="Courier"/>
                <a:cs typeface="Courier"/>
                <a:sym typeface="Courier"/>
              </a:defRPr>
            </a:pPr>
            <a:r>
              <a:rPr i="0">
                <a:solidFill>
                  <a:srgbClr val="000000"/>
                </a:solidFill>
              </a:rPr>
              <a:t>    </a:t>
            </a:r>
            <a:r>
              <a:t>// eslint-disable-next-line</a:t>
            </a:r>
          </a:p>
          <a:p>
            <a:pPr algn="l" defTabSz="457200">
              <a:defRPr b="1" sz="2100">
                <a:solidFill>
                  <a:srgbClr val="018001"/>
                </a:solidFill>
                <a:latin typeface="Courier"/>
                <a:ea typeface="Courier"/>
                <a:cs typeface="Courier"/>
                <a:sym typeface="Courier"/>
              </a:defRPr>
            </a:pPr>
            <a:r>
              <a:rPr b="0" i="1">
                <a:solidFill>
                  <a:srgbClr val="808080"/>
                </a:solidFill>
              </a:rPr>
              <a:t>    </a:t>
            </a:r>
            <a:r>
              <a:rPr i="1">
                <a:solidFill>
                  <a:srgbClr val="66187A"/>
                </a:solidFill>
              </a:rPr>
              <a:t>console</a:t>
            </a:r>
            <a:r>
              <a:rPr b="0">
                <a:solidFill>
                  <a:srgbClr val="000000"/>
                </a:solidFill>
              </a:rPr>
              <a:t>.</a:t>
            </a:r>
            <a:r>
              <a:rPr b="0">
                <a:solidFill>
                  <a:srgbClr val="7A7A43"/>
                </a:solidFill>
              </a:rPr>
              <a:t>log</a:t>
            </a:r>
            <a:r>
              <a:rPr b="0">
                <a:solidFill>
                  <a:srgbClr val="000000"/>
                </a:solidFill>
              </a:rPr>
              <a:t>(</a:t>
            </a:r>
            <a:r>
              <a:t>'Avg/max/min temperature = %f/%i/%i'</a:t>
            </a:r>
            <a:r>
              <a:rPr b="0">
                <a:solidFill>
                  <a:srgbClr val="000000"/>
                </a:solidFill>
              </a:rPr>
              <a:t>, </a:t>
            </a:r>
            <a:r>
              <a:rPr>
                <a:solidFill>
                  <a:srgbClr val="011480"/>
                </a:solidFill>
              </a:rPr>
              <a:t>this</a:t>
            </a:r>
            <a:r>
              <a:rPr b="0">
                <a:solidFill>
                  <a:srgbClr val="000000"/>
                </a:solidFill>
              </a:rPr>
              <a:t>.</a:t>
            </a:r>
            <a:r>
              <a:rPr>
                <a:solidFill>
                  <a:srgbClr val="66187A"/>
                </a:solidFill>
              </a:rPr>
              <a:t>_tempSum </a:t>
            </a:r>
            <a:r>
              <a:rPr b="0">
                <a:solidFill>
                  <a:srgbClr val="000000"/>
                </a:solidFill>
              </a:rPr>
              <a:t>/ </a:t>
            </a:r>
            <a:r>
              <a:rPr>
                <a:solidFill>
                  <a:srgbClr val="011480"/>
                </a:solidFill>
              </a:rPr>
              <a:t>this</a:t>
            </a:r>
            <a:r>
              <a:rPr b="0">
                <a:solidFill>
                  <a:srgbClr val="000000"/>
                </a:solidFill>
              </a:rPr>
              <a:t>.</a:t>
            </a:r>
            <a:r>
              <a:rPr>
                <a:solidFill>
                  <a:srgbClr val="66187A"/>
                </a:solidFill>
              </a:rPr>
              <a:t>_numReadings</a:t>
            </a:r>
            <a:r>
              <a:rPr b="0">
                <a:solidFill>
                  <a:srgbClr val="000000"/>
                </a:solidFill>
              </a:rPr>
              <a:t>, </a:t>
            </a:r>
            <a:r>
              <a:rPr>
                <a:solidFill>
                  <a:srgbClr val="011480"/>
                </a:solidFill>
              </a:rPr>
              <a:t>this</a:t>
            </a:r>
            <a:r>
              <a:rPr b="0">
                <a:solidFill>
                  <a:srgbClr val="000000"/>
                </a:solidFill>
              </a:rPr>
              <a:t>.</a:t>
            </a:r>
            <a:r>
              <a:rPr>
                <a:solidFill>
                  <a:srgbClr val="66187A"/>
                </a:solidFill>
              </a:rPr>
              <a:t>_maxTemp</a:t>
            </a:r>
            <a:r>
              <a:rPr b="0">
                <a:solidFill>
                  <a:srgbClr val="000000"/>
                </a:solidFill>
              </a:rPr>
              <a:t>, </a:t>
            </a:r>
            <a:r>
              <a:rPr>
                <a:solidFill>
                  <a:srgbClr val="011480"/>
                </a:solidFill>
              </a:rPr>
              <a:t>this</a:t>
            </a:r>
            <a:r>
              <a:rPr b="0">
                <a:solidFill>
                  <a:srgbClr val="000000"/>
                </a:solidFill>
              </a:rPr>
              <a:t>.</a:t>
            </a:r>
            <a:r>
              <a:rPr>
                <a:solidFill>
                  <a:srgbClr val="66187A"/>
                </a:solidFill>
              </a:rPr>
              <a:t>_minTemp</a:t>
            </a:r>
            <a:r>
              <a:rPr b="0">
                <a:solidFill>
                  <a:srgbClr val="000000"/>
                </a:solidFill>
              </a:rPr>
              <a:t>);</a:t>
            </a:r>
            <a:endParaRPr b="0">
              <a:solidFill>
                <a:srgbClr val="000000"/>
              </a:solidFill>
            </a:endParaRPr>
          </a:p>
          <a:p>
            <a:pPr algn="l" defTabSz="457200">
              <a:defRPr sz="2100">
                <a:solidFill>
                  <a:srgbClr val="000000"/>
                </a:solidFill>
                <a:latin typeface="Courier"/>
                <a:ea typeface="Courier"/>
                <a:cs typeface="Courier"/>
                <a:sym typeface="Courier"/>
              </a:defRPr>
            </a:pPr>
            <a:r>
              <a:t>  }</a:t>
            </a:r>
          </a:p>
          <a:p>
            <a:pPr algn="l" defTabSz="457200">
              <a:defRPr sz="2100">
                <a:solidFill>
                  <a:srgbClr val="000000"/>
                </a:solidFill>
                <a:latin typeface="Courier"/>
                <a:ea typeface="Courier"/>
                <a:cs typeface="Courier"/>
                <a:sym typeface="Courier"/>
              </a:defRPr>
            </a:pPr>
            <a:r>
              <a:t>}</a:t>
            </a:r>
          </a:p>
          <a:p>
            <a:pPr algn="l" defTabSz="457200">
              <a:defRPr sz="2100">
                <a:solidFill>
                  <a:srgbClr val="000000"/>
                </a:solidFill>
                <a:latin typeface="Courier"/>
                <a:ea typeface="Courier"/>
                <a:cs typeface="Courier"/>
                <a:sym typeface="Courier"/>
              </a:defRPr>
            </a:pPr>
          </a:p>
        </p:txBody>
      </p:sp>
      <p:sp>
        <p:nvSpPr>
          <p:cNvPr id="228" name="Programming Activity"/>
          <p:cNvSpPr txBox="1"/>
          <p:nvPr>
            <p:ph type="title"/>
          </p:nvPr>
        </p:nvSpPr>
        <p:spPr>
          <a:prstGeom prst="rect">
            <a:avLst/>
          </a:prstGeom>
        </p:spPr>
        <p:txBody>
          <a:bodyPr/>
          <a:lstStyle/>
          <a:p>
            <a:pPr/>
            <a:r>
              <a:t>Programming Activity</a:t>
            </a:r>
          </a:p>
        </p:txBody>
      </p:sp>
      <p:sp>
        <p:nvSpPr>
          <p:cNvPr id="229" name="Weather Station"/>
          <p:cNvSpPr txBox="1"/>
          <p:nvPr>
            <p:ph type="body" idx="21"/>
          </p:nvPr>
        </p:nvSpPr>
        <p:spPr>
          <a:xfrm>
            <a:off x="1206500" y="2355185"/>
            <a:ext cx="21971000" cy="934780"/>
          </a:xfrm>
          <a:prstGeom prst="rect">
            <a:avLst/>
          </a:prstGeom>
          <a:extLst>
            <a:ext uri="{C572A759-6A51-4108-AA02-DFA0A04FC94B}">
              <ma14:wrappingTextBoxFlag xmlns:ma14="http://schemas.microsoft.com/office/mac/drawingml/2011/main" val="1"/>
            </a:ext>
          </a:extLst>
        </p:spPr>
        <p:txBody>
          <a:bodyPr/>
          <a:lstStyle/>
          <a:p>
            <a:pPr/>
            <a:r>
              <a:t>Weather Station</a:t>
            </a:r>
          </a:p>
        </p:txBody>
      </p:sp>
      <p:sp>
        <p:nvSpPr>
          <p:cNvPr id="230" name="We have prepared some code for a weather station, with a class WeatherData that stores the current temperature, pressure and humidity, and several display classes that format the data, e.g.:"/>
          <p:cNvSpPr txBox="1"/>
          <p:nvPr>
            <p:ph type="body" idx="1"/>
          </p:nvPr>
        </p:nvSpPr>
        <p:spPr>
          <a:prstGeom prst="rect">
            <a:avLst/>
          </a:prstGeom>
        </p:spPr>
        <p:txBody>
          <a:bodyPr/>
          <a:lstStyle/>
          <a:p>
            <a:pPr/>
            <a:r>
              <a:t>We have prepared some code for a weather station, with a class WeatherData that stores the current temperature, pressure and humidity, and several display classes that format the data, e.g.:</a:t>
            </a:r>
          </a:p>
        </p:txBody>
      </p:sp>
      <p:grpSp>
        <p:nvGrpSpPr>
          <p:cNvPr id="233" name="Sample output from running all of the displays: Avg/max/min temperature = 80/80/0…"/>
          <p:cNvGrpSpPr/>
          <p:nvPr/>
        </p:nvGrpSpPr>
        <p:grpSpPr>
          <a:xfrm>
            <a:off x="13644461" y="7927033"/>
            <a:ext cx="9379745" cy="2984501"/>
            <a:chOff x="0" y="0"/>
            <a:chExt cx="9379743" cy="2984500"/>
          </a:xfrm>
        </p:grpSpPr>
        <p:sp>
          <p:nvSpPr>
            <p:cNvPr id="232" name="Sample output from running all of the displays: Avg/max/min temperature = 80/80/0…"/>
            <p:cNvSpPr txBox="1"/>
            <p:nvPr/>
          </p:nvSpPr>
          <p:spPr>
            <a:xfrm>
              <a:off x="215900" y="139700"/>
              <a:ext cx="8947944" cy="2425700"/>
            </a:xfrm>
            <a:prstGeom prst="rect">
              <a:avLst/>
            </a:prstGeom>
            <a:noFill/>
            <a:ln>
              <a:noFill/>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defRPr>
                  <a:solidFill>
                    <a:srgbClr val="000000"/>
                  </a:solidFill>
                  <a:latin typeface="Menlo Regular"/>
                  <a:ea typeface="Menlo Regular"/>
                  <a:cs typeface="Menlo Regular"/>
                  <a:sym typeface="Menlo Regular"/>
                </a:defRPr>
              </a:pPr>
              <a:r>
                <a:rPr sz="3300">
                  <a:latin typeface="InkFree"/>
                  <a:ea typeface="InkFree"/>
                  <a:cs typeface="InkFree"/>
                  <a:sym typeface="InkFree"/>
                </a:rPr>
                <a:t>Sample output from running </a:t>
              </a:r>
              <a:r>
                <a:rPr i="1" sz="3300">
                  <a:latin typeface="InkFree"/>
                  <a:ea typeface="InkFree"/>
                  <a:cs typeface="InkFree"/>
                  <a:sym typeface="InkFree"/>
                </a:rPr>
                <a:t>all</a:t>
              </a:r>
              <a:r>
                <a:rPr sz="3300">
                  <a:latin typeface="InkFree"/>
                  <a:ea typeface="InkFree"/>
                  <a:cs typeface="InkFree"/>
                  <a:sym typeface="InkFree"/>
                </a:rPr>
                <a:t> of the displays:</a:t>
              </a:r>
              <a:br/>
              <a:r>
                <a:t>Avg/max/min temperature = 80/80/0</a:t>
              </a:r>
            </a:p>
            <a:p>
              <a:pPr algn="l">
                <a:defRPr>
                  <a:solidFill>
                    <a:srgbClr val="000000"/>
                  </a:solidFill>
                  <a:latin typeface="Menlo Regular"/>
                  <a:ea typeface="Menlo Regular"/>
                  <a:cs typeface="Menlo Regular"/>
                  <a:sym typeface="Menlo Regular"/>
                </a:defRPr>
              </a:pPr>
              <a:r>
                <a:t>Forecast: Improving weather on the way!</a:t>
              </a:r>
            </a:p>
            <a:p>
              <a:pPr algn="l">
                <a:defRPr>
                  <a:solidFill>
                    <a:srgbClr val="000000"/>
                  </a:solidFill>
                  <a:latin typeface="Menlo Regular"/>
                  <a:ea typeface="Menlo Regular"/>
                  <a:cs typeface="Menlo Regular"/>
                  <a:sym typeface="Menlo Regular"/>
                </a:defRPr>
              </a:pPr>
              <a:r>
                <a:t>Current conditions: 80F degrees and 65% humidity</a:t>
              </a:r>
            </a:p>
            <a:p>
              <a:pPr algn="l">
                <a:defRPr>
                  <a:solidFill>
                    <a:srgbClr val="000000"/>
                  </a:solidFill>
                  <a:latin typeface="Menlo Regular"/>
                  <a:ea typeface="Menlo Regular"/>
                  <a:cs typeface="Menlo Regular"/>
                  <a:sym typeface="Menlo Regular"/>
                </a:defRPr>
              </a:pPr>
              <a:r>
                <a:t>Heat Index: 82.95535063710001</a:t>
              </a:r>
            </a:p>
          </p:txBody>
        </p:sp>
        <p:pic>
          <p:nvPicPr>
            <p:cNvPr id="231" name="Sample output from running all of the displays: Avg/max/min temperature = 80/80/0… Sample output from running all of the displays: Avg/max/min temperature = 80/80/0Forecast: Improving weather on the way!Current conditions: 80F degrees and 65% humidityHea" descr="Sample output from running all of the displays: Avg/max/min temperature = 80/80/0… Sample output from running all of the displays: Avg/max/min temperature = 80/80/0Forecast: Improving weather on the way!Current conditions: 80F degrees and 65% humidityHeat Index: 82.95535063710001"/>
            <p:cNvPicPr>
              <a:picLocks noChangeAspect="0"/>
            </p:cNvPicPr>
            <p:nvPr/>
          </p:nvPicPr>
          <p:blipFill>
            <a:blip r:embed="rId2">
              <a:extLst/>
            </a:blip>
            <a:stretch>
              <a:fillRect/>
            </a:stretch>
          </p:blipFill>
          <p:spPr>
            <a:xfrm>
              <a:off x="0" y="0"/>
              <a:ext cx="9379744" cy="2984500"/>
            </a:xfrm>
            <a:prstGeom prst="rect">
              <a:avLst/>
            </a:prstGeom>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3"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Programming Activity"/>
          <p:cNvSpPr txBox="1"/>
          <p:nvPr>
            <p:ph type="title"/>
          </p:nvPr>
        </p:nvSpPr>
        <p:spPr>
          <a:prstGeom prst="rect">
            <a:avLst/>
          </a:prstGeom>
        </p:spPr>
        <p:txBody>
          <a:bodyPr/>
          <a:lstStyle/>
          <a:p>
            <a:pPr/>
            <a:r>
              <a:t>Programming Activity</a:t>
            </a:r>
          </a:p>
        </p:txBody>
      </p:sp>
      <p:sp>
        <p:nvSpPr>
          <p:cNvPr id="236" name="Observer Pattern"/>
          <p:cNvSpPr txBox="1"/>
          <p:nvPr>
            <p:ph type="body" idx="21"/>
          </p:nvPr>
        </p:nvSpPr>
        <p:spPr>
          <a:xfrm>
            <a:off x="1206500" y="2355185"/>
            <a:ext cx="21971000" cy="934780"/>
          </a:xfrm>
          <a:prstGeom prst="rect">
            <a:avLst/>
          </a:prstGeom>
          <a:extLst>
            <a:ext uri="{C572A759-6A51-4108-AA02-DFA0A04FC94B}">
              <ma14:wrappingTextBoxFlag xmlns:ma14="http://schemas.microsoft.com/office/mac/drawingml/2011/main" val="1"/>
            </a:ext>
          </a:extLst>
        </p:spPr>
        <p:txBody>
          <a:bodyPr/>
          <a:lstStyle/>
          <a:p>
            <a:pPr/>
            <a:r>
              <a:t>Observer Pattern</a:t>
            </a:r>
          </a:p>
        </p:txBody>
      </p:sp>
      <p:sp>
        <p:nvSpPr>
          <p:cNvPr id="237" name="public setMeasurements(temperature: number, humidity: number, pressure: number): void {…"/>
          <p:cNvSpPr txBox="1"/>
          <p:nvPr/>
        </p:nvSpPr>
        <p:spPr>
          <a:xfrm>
            <a:off x="878664" y="6301776"/>
            <a:ext cx="12712211" cy="3898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1900">
                <a:solidFill>
                  <a:srgbClr val="7A7A43"/>
                </a:solidFill>
                <a:latin typeface="Courier"/>
                <a:ea typeface="Courier"/>
                <a:cs typeface="Courier"/>
                <a:sym typeface="Courier"/>
              </a:defRPr>
            </a:pPr>
            <a:r>
              <a:rPr b="1">
                <a:solidFill>
                  <a:srgbClr val="011480"/>
                </a:solidFill>
              </a:rPr>
              <a:t>public </a:t>
            </a:r>
            <a:r>
              <a:t>setMeasurements</a:t>
            </a:r>
            <a:r>
              <a:rPr>
                <a:solidFill>
                  <a:srgbClr val="000000"/>
                </a:solidFill>
              </a:rPr>
              <a:t>(temperature: </a:t>
            </a:r>
            <a:r>
              <a:rPr b="1">
                <a:solidFill>
                  <a:srgbClr val="011480"/>
                </a:solidFill>
              </a:rPr>
              <a:t>number</a:t>
            </a:r>
            <a:r>
              <a:rPr>
                <a:solidFill>
                  <a:srgbClr val="000000"/>
                </a:solidFill>
              </a:rPr>
              <a:t>, humidity: </a:t>
            </a:r>
            <a:r>
              <a:rPr b="1">
                <a:solidFill>
                  <a:srgbClr val="011480"/>
                </a:solidFill>
              </a:rPr>
              <a:t>number</a:t>
            </a:r>
            <a:r>
              <a:rPr>
                <a:solidFill>
                  <a:srgbClr val="000000"/>
                </a:solidFill>
              </a:rPr>
              <a:t>, pressure: </a:t>
            </a:r>
            <a:r>
              <a:rPr b="1">
                <a:solidFill>
                  <a:srgbClr val="011480"/>
                </a:solidFill>
              </a:rPr>
              <a:t>number</a:t>
            </a:r>
            <a:r>
              <a:rPr>
                <a:solidFill>
                  <a:srgbClr val="000000"/>
                </a:solidFill>
              </a:rPr>
              <a:t>): </a:t>
            </a:r>
            <a:r>
              <a:rPr b="1">
                <a:solidFill>
                  <a:srgbClr val="011480"/>
                </a:solidFill>
              </a:rPr>
              <a:t>void </a:t>
            </a:r>
            <a:r>
              <a:rPr>
                <a:solidFill>
                  <a:srgbClr val="000000"/>
                </a:solidFill>
              </a:rPr>
              <a:t>{</a:t>
            </a:r>
            <a:endParaRPr>
              <a:solidFill>
                <a:srgbClr val="000000"/>
              </a:solidFill>
            </a:endParaRPr>
          </a:p>
          <a:p>
            <a:pPr algn="l" defTabSz="457200">
              <a:defRPr sz="19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_temperature </a:t>
            </a:r>
            <a:r>
              <a:t>= temperature;</a:t>
            </a:r>
          </a:p>
          <a:p>
            <a:pPr algn="l" defTabSz="457200">
              <a:defRPr sz="19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_humidity </a:t>
            </a:r>
            <a:r>
              <a:t>= humidity;</a:t>
            </a:r>
          </a:p>
          <a:p>
            <a:pPr algn="l" defTabSz="457200">
              <a:defRPr sz="1900">
                <a:solidFill>
                  <a:srgbClr val="000000"/>
                </a:solidFill>
                <a:latin typeface="Courier"/>
                <a:ea typeface="Courier"/>
                <a:cs typeface="Courier"/>
                <a:sym typeface="Courier"/>
              </a:defRPr>
            </a:pPr>
            <a:r>
              <a:t>  </a:t>
            </a:r>
            <a:r>
              <a:rPr b="1">
                <a:solidFill>
                  <a:srgbClr val="011480"/>
                </a:solidFill>
              </a:rPr>
              <a:t>this</a:t>
            </a:r>
            <a:r>
              <a:t>.</a:t>
            </a:r>
            <a:r>
              <a:rPr b="1">
                <a:solidFill>
                  <a:srgbClr val="66187A"/>
                </a:solidFill>
              </a:rPr>
              <a:t>_pressure </a:t>
            </a:r>
            <a:r>
              <a:t>= pressure;</a:t>
            </a:r>
          </a:p>
          <a:p>
            <a:pPr algn="l" defTabSz="457200">
              <a:defRPr sz="1900">
                <a:solidFill>
                  <a:srgbClr val="7A7A43"/>
                </a:solidFill>
                <a:latin typeface="Courier"/>
                <a:ea typeface="Courier"/>
                <a:cs typeface="Courier"/>
                <a:sym typeface="Courier"/>
              </a:defRPr>
            </a:pPr>
            <a:r>
              <a:rPr>
                <a:solidFill>
                  <a:srgbClr val="000000"/>
                </a:solidFill>
              </a:rPr>
              <a:t>  </a:t>
            </a:r>
            <a:r>
              <a:rPr b="1">
                <a:solidFill>
                  <a:srgbClr val="011480"/>
                </a:solidFill>
              </a:rPr>
              <a:t>this</a:t>
            </a:r>
            <a:r>
              <a:rPr>
                <a:solidFill>
                  <a:srgbClr val="000000"/>
                </a:solidFill>
              </a:rPr>
              <a:t>.</a:t>
            </a:r>
            <a:r>
              <a:t>measurementsChanged</a:t>
            </a:r>
            <a:r>
              <a:rPr>
                <a:solidFill>
                  <a:srgbClr val="000000"/>
                </a:solidFill>
              </a:rPr>
              <a:t>();</a:t>
            </a:r>
            <a:endParaRPr>
              <a:solidFill>
                <a:srgbClr val="000000"/>
              </a:solidFill>
            </a:endParaRPr>
          </a:p>
          <a:p>
            <a:pPr algn="l" defTabSz="457200">
              <a:defRPr sz="1900">
                <a:solidFill>
                  <a:srgbClr val="000000"/>
                </a:solidFill>
                <a:latin typeface="Courier"/>
                <a:ea typeface="Courier"/>
                <a:cs typeface="Courier"/>
                <a:sym typeface="Courier"/>
              </a:defRPr>
            </a:pPr>
            <a:r>
              <a:t>}</a:t>
            </a:r>
          </a:p>
          <a:p>
            <a:pPr algn="l" defTabSz="457200">
              <a:defRPr sz="1900">
                <a:solidFill>
                  <a:srgbClr val="000000"/>
                </a:solidFill>
                <a:latin typeface="Courier"/>
                <a:ea typeface="Courier"/>
                <a:cs typeface="Courier"/>
                <a:sym typeface="Courier"/>
              </a:defRPr>
            </a:pPr>
          </a:p>
          <a:p>
            <a:pPr algn="l" defTabSz="457200">
              <a:defRPr sz="1900">
                <a:solidFill>
                  <a:srgbClr val="7A7A43"/>
                </a:solidFill>
                <a:latin typeface="Courier"/>
                <a:ea typeface="Courier"/>
                <a:cs typeface="Courier"/>
                <a:sym typeface="Courier"/>
              </a:defRPr>
            </a:pPr>
            <a:r>
              <a:rPr b="1">
                <a:solidFill>
                  <a:srgbClr val="011480"/>
                </a:solidFill>
              </a:rPr>
              <a:t>private </a:t>
            </a:r>
            <a:r>
              <a:t>measurementsChanged</a:t>
            </a:r>
            <a:r>
              <a:rPr>
                <a:solidFill>
                  <a:srgbClr val="000000"/>
                </a:solidFill>
              </a:rPr>
              <a:t>() {</a:t>
            </a:r>
            <a:endParaRPr>
              <a:solidFill>
                <a:srgbClr val="000000"/>
              </a:solidFill>
            </a:endParaRPr>
          </a:p>
          <a:p>
            <a:pPr algn="l" defTabSz="457200">
              <a:defRPr sz="1900">
                <a:solidFill>
                  <a:srgbClr val="66187A"/>
                </a:solidFill>
                <a:latin typeface="Courier"/>
                <a:ea typeface="Courier"/>
                <a:cs typeface="Courier"/>
                <a:sym typeface="Courier"/>
              </a:defRPr>
            </a:pPr>
            <a:r>
              <a:rPr>
                <a:solidFill>
                  <a:srgbClr val="000000"/>
                </a:solidFill>
              </a:rPr>
              <a:t>  </a:t>
            </a:r>
            <a:r>
              <a:rPr b="1">
                <a:solidFill>
                  <a:srgbClr val="011480"/>
                </a:solidFill>
              </a:rPr>
              <a:t>this</a:t>
            </a:r>
            <a:r>
              <a:rPr>
                <a:solidFill>
                  <a:srgbClr val="000000"/>
                </a:solidFill>
              </a:rPr>
              <a:t>.</a:t>
            </a:r>
            <a:r>
              <a:rPr b="1"/>
              <a:t>_statisticsDisplay</a:t>
            </a:r>
            <a:r>
              <a:rPr>
                <a:solidFill>
                  <a:srgbClr val="000000"/>
                </a:solidFill>
              </a:rPr>
              <a:t>.</a:t>
            </a:r>
            <a:r>
              <a:rPr>
                <a:solidFill>
                  <a:srgbClr val="7A7A43"/>
                </a:solidFill>
              </a:rPr>
              <a:t>displayStatistics</a:t>
            </a:r>
            <a:r>
              <a:rPr>
                <a:solidFill>
                  <a:srgbClr val="000000"/>
                </a:solidFill>
              </a:rPr>
              <a:t>(</a:t>
            </a:r>
            <a:r>
              <a:rPr b="1">
                <a:solidFill>
                  <a:srgbClr val="011480"/>
                </a:solidFill>
              </a:rPr>
              <a:t>this</a:t>
            </a:r>
            <a:r>
              <a:rPr>
                <a:solidFill>
                  <a:srgbClr val="000000"/>
                </a:solidFill>
              </a:rPr>
              <a:t>);</a:t>
            </a:r>
            <a:endParaRPr>
              <a:solidFill>
                <a:srgbClr val="000000"/>
              </a:solidFill>
            </a:endParaRPr>
          </a:p>
          <a:p>
            <a:pPr algn="l" defTabSz="457200">
              <a:defRPr sz="1900">
                <a:solidFill>
                  <a:srgbClr val="66187A"/>
                </a:solidFill>
                <a:latin typeface="Courier"/>
                <a:ea typeface="Courier"/>
                <a:cs typeface="Courier"/>
                <a:sym typeface="Courier"/>
              </a:defRPr>
            </a:pPr>
            <a:r>
              <a:rPr>
                <a:solidFill>
                  <a:srgbClr val="000000"/>
                </a:solidFill>
              </a:rPr>
              <a:t>  </a:t>
            </a:r>
            <a:r>
              <a:rPr b="1">
                <a:solidFill>
                  <a:srgbClr val="011480"/>
                </a:solidFill>
              </a:rPr>
              <a:t>this</a:t>
            </a:r>
            <a:r>
              <a:rPr>
                <a:solidFill>
                  <a:srgbClr val="000000"/>
                </a:solidFill>
              </a:rPr>
              <a:t>.</a:t>
            </a:r>
            <a:r>
              <a:rPr b="1"/>
              <a:t>_forecastDisplay</a:t>
            </a:r>
            <a:r>
              <a:rPr>
                <a:solidFill>
                  <a:srgbClr val="000000"/>
                </a:solidFill>
              </a:rPr>
              <a:t>.</a:t>
            </a:r>
            <a:r>
              <a:rPr>
                <a:solidFill>
                  <a:srgbClr val="7A7A43"/>
                </a:solidFill>
              </a:rPr>
              <a:t>displayForecast</a:t>
            </a:r>
            <a:r>
              <a:rPr>
                <a:solidFill>
                  <a:srgbClr val="000000"/>
                </a:solidFill>
              </a:rPr>
              <a:t>(</a:t>
            </a:r>
            <a:r>
              <a:rPr b="1">
                <a:solidFill>
                  <a:srgbClr val="011480"/>
                </a:solidFill>
              </a:rPr>
              <a:t>this</a:t>
            </a:r>
            <a:r>
              <a:rPr>
                <a:solidFill>
                  <a:srgbClr val="000000"/>
                </a:solidFill>
              </a:rPr>
              <a:t>);</a:t>
            </a:r>
            <a:endParaRPr>
              <a:solidFill>
                <a:srgbClr val="000000"/>
              </a:solidFill>
            </a:endParaRPr>
          </a:p>
          <a:p>
            <a:pPr algn="l" defTabSz="457200">
              <a:defRPr sz="1900">
                <a:solidFill>
                  <a:srgbClr val="000000"/>
                </a:solidFill>
                <a:latin typeface="Courier"/>
                <a:ea typeface="Courier"/>
                <a:cs typeface="Courier"/>
                <a:sym typeface="Courier"/>
              </a:defRPr>
            </a:pPr>
            <a:r>
              <a:t>  CurrentConditionsDisplay.</a:t>
            </a:r>
            <a:r>
              <a:rPr i="1"/>
              <a:t>displayCurrentConditions</a:t>
            </a:r>
            <a:r>
              <a:t>(</a:t>
            </a:r>
            <a:r>
              <a:rPr b="1">
                <a:solidFill>
                  <a:srgbClr val="011480"/>
                </a:solidFill>
              </a:rPr>
              <a:t>this</a:t>
            </a:r>
            <a:r>
              <a:t>);</a:t>
            </a:r>
          </a:p>
          <a:p>
            <a:pPr algn="l" defTabSz="457200">
              <a:defRPr sz="1900">
                <a:solidFill>
                  <a:srgbClr val="000000"/>
                </a:solidFill>
                <a:latin typeface="Courier"/>
                <a:ea typeface="Courier"/>
                <a:cs typeface="Courier"/>
                <a:sym typeface="Courier"/>
              </a:defRPr>
            </a:pPr>
            <a:r>
              <a:t>  HeatIndexDisplay.</a:t>
            </a:r>
            <a:r>
              <a:rPr i="1"/>
              <a:t>displayHeatIndex</a:t>
            </a:r>
            <a:r>
              <a:t>(</a:t>
            </a:r>
            <a:r>
              <a:rPr b="1">
                <a:solidFill>
                  <a:srgbClr val="011480"/>
                </a:solidFill>
              </a:rPr>
              <a:t>this</a:t>
            </a:r>
            <a:r>
              <a:t>);</a:t>
            </a:r>
          </a:p>
          <a:p>
            <a:pPr algn="l" defTabSz="457200">
              <a:defRPr sz="1900">
                <a:solidFill>
                  <a:srgbClr val="000000"/>
                </a:solidFill>
                <a:latin typeface="Courier"/>
                <a:ea typeface="Courier"/>
                <a:cs typeface="Courier"/>
                <a:sym typeface="Courier"/>
              </a:defRPr>
            </a:pPr>
            <a:r>
              <a:t>}</a:t>
            </a:r>
          </a:p>
        </p:txBody>
      </p:sp>
      <p:sp>
        <p:nvSpPr>
          <p:cNvPr id="238" name="File: WeatherData.ts"/>
          <p:cNvSpPr txBox="1"/>
          <p:nvPr/>
        </p:nvSpPr>
        <p:spPr>
          <a:xfrm>
            <a:off x="833869" y="5851653"/>
            <a:ext cx="285171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File: WeatherData.ts</a:t>
            </a:r>
          </a:p>
        </p:txBody>
      </p:sp>
      <p:grpSp>
        <p:nvGrpSpPr>
          <p:cNvPr id="241" name="Group"/>
          <p:cNvGrpSpPr/>
          <p:nvPr/>
        </p:nvGrpSpPr>
        <p:grpSpPr>
          <a:xfrm>
            <a:off x="13043337" y="902751"/>
            <a:ext cx="10985501" cy="5084725"/>
            <a:chOff x="25400" y="0"/>
            <a:chExt cx="10985500" cy="5084724"/>
          </a:xfrm>
        </p:grpSpPr>
        <p:graphicFrame>
          <p:nvGraphicFramePr>
            <p:cNvPr id="239" name="Table"/>
            <p:cNvGraphicFramePr/>
            <p:nvPr/>
          </p:nvGraphicFramePr>
          <p:xfrm>
            <a:off x="25400" y="722414"/>
            <a:ext cx="10985500" cy="436231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5486400"/>
                  <a:gridCol w="5486400"/>
                </a:tblGrid>
                <a:tr h="593524">
                  <a:tc gridSpan="2">
                    <a:txBody>
                      <a:bodyPr/>
                      <a:lstStyle/>
                      <a:p>
                        <a:pPr defTabSz="914400">
                          <a:tabLst>
                            <a:tab pos="1663700" algn="l"/>
                          </a:tabLst>
                          <a:defRPr b="0" sz="1800"/>
                        </a:pPr>
                        <a:r>
                          <a:rPr b="1" sz="3200"/>
                          <a:t>Class: WeatherData</a:t>
                        </a:r>
                      </a:p>
                    </a:txBody>
                    <a:tcPr marL="50800" marR="50800" marT="50800" marB="50800" anchor="ctr" anchorCtr="0" horzOverflow="overflow"/>
                  </a:tc>
                  <a:tc hMerge="1">
                    <a:tcPr/>
                  </a:tc>
                </a:tr>
                <a:tr h="700177">
                  <a:tc gridSpan="2">
                    <a:txBody>
                      <a:bodyPr/>
                      <a:lstStyle/>
                      <a:p>
                        <a:pPr defTabSz="914400">
                          <a:defRPr sz="1800"/>
                        </a:pPr>
                        <a:r>
                          <a:rPr sz="3200"/>
                          <a:t>State: current temperature, humidity, pressure</a:t>
                        </a:r>
                      </a:p>
                    </a:txBody>
                    <a:tcPr marL="50800" marR="50800" marT="50800" marB="50800" anchor="ctr" anchorCtr="0" horzOverflow="overflow"/>
                  </a:tc>
                  <a:tc hMerge="1">
                    <a:tcPr/>
                  </a:tc>
                </a:tr>
                <a:tr h="3055907">
                  <a:tc>
                    <a:txBody>
                      <a:bodyPr/>
                      <a:lstStyle/>
                      <a:p>
                        <a:pPr algn="l" defTabSz="914400">
                          <a:defRPr sz="3200"/>
                        </a:pPr>
                        <a:r>
                          <a:rPr b="1"/>
                          <a:t>Responsibilities:</a:t>
                        </a:r>
                        <a:br>
                          <a:rPr b="1"/>
                        </a:br>
                        <a:r>
                          <a:t>Keep track of current weather</a:t>
                        </a:r>
                      </a:p>
                      <a:p>
                        <a:pPr algn="l" defTabSz="914400">
                          <a:defRPr sz="3200"/>
                        </a:pPr>
                        <a:r>
                          <a:t>Push changes to displays</a:t>
                        </a:r>
                      </a:p>
                    </a:txBody>
                    <a:tcPr marL="50800" marR="50800" marT="50800" marB="50800" anchor="t" anchorCtr="0" horzOverflow="overflow"/>
                  </a:tc>
                  <a:tc>
                    <a:txBody>
                      <a:bodyPr/>
                      <a:lstStyle/>
                      <a:p>
                        <a:pPr algn="l" defTabSz="914400">
                          <a:defRPr sz="3200"/>
                        </a:pPr>
                        <a:r>
                          <a:rPr b="1"/>
                          <a:t>Collaborators:</a:t>
                        </a:r>
                        <a:br/>
                        <a:r>
                          <a:rPr sz="2900">
                            <a:latin typeface="Menlo Regular"/>
                            <a:ea typeface="Menlo Regular"/>
                            <a:cs typeface="Menlo Regular"/>
                            <a:sym typeface="Menlo Regular"/>
                          </a:rPr>
                          <a:t>StatisticsDisplay</a:t>
                        </a:r>
                        <a:br>
                          <a:rPr sz="2900">
                            <a:latin typeface="Menlo Regular"/>
                            <a:ea typeface="Menlo Regular"/>
                            <a:cs typeface="Menlo Regular"/>
                            <a:sym typeface="Menlo Regular"/>
                          </a:rPr>
                        </a:br>
                        <a:r>
                          <a:rPr sz="2900">
                            <a:latin typeface="Menlo Regular"/>
                            <a:ea typeface="Menlo Regular"/>
                            <a:cs typeface="Menlo Regular"/>
                            <a:sym typeface="Menlo Regular"/>
                          </a:rPr>
                          <a:t>ForecastDisplay</a:t>
                        </a:r>
                        <a:br>
                          <a:rPr sz="2900">
                            <a:latin typeface="Menlo Regular"/>
                            <a:ea typeface="Menlo Regular"/>
                            <a:cs typeface="Menlo Regular"/>
                            <a:sym typeface="Menlo Regular"/>
                          </a:rPr>
                        </a:br>
                        <a:r>
                          <a:rPr sz="2900">
                            <a:latin typeface="Menlo Regular"/>
                            <a:ea typeface="Menlo Regular"/>
                            <a:cs typeface="Menlo Regular"/>
                            <a:sym typeface="Menlo Regular"/>
                          </a:rPr>
                          <a:t>CurrentConditionsDisplay</a:t>
                        </a:r>
                        <a:br>
                          <a:rPr sz="2900">
                            <a:latin typeface="Menlo Regular"/>
                            <a:ea typeface="Menlo Regular"/>
                            <a:cs typeface="Menlo Regular"/>
                            <a:sym typeface="Menlo Regular"/>
                          </a:rPr>
                        </a:br>
                        <a:r>
                          <a:rPr sz="2900">
                            <a:latin typeface="Menlo Regular"/>
                            <a:ea typeface="Menlo Regular"/>
                            <a:cs typeface="Menlo Regular"/>
                            <a:sym typeface="Menlo Regular"/>
                          </a:rPr>
                          <a:t>HeatIndexDisplay</a:t>
                        </a:r>
                      </a:p>
                    </a:txBody>
                    <a:tcPr marL="50800" marR="50800" marT="50800" marB="50800" anchor="t" anchorCtr="0" horzOverflow="overflow"/>
                  </a:tc>
                </a:tr>
              </a:tbl>
            </a:graphicData>
          </a:graphic>
        </p:graphicFrame>
        <p:sp>
          <p:nvSpPr>
            <p:cNvPr id="240" name="CRC card for the current class:"/>
            <p:cNvSpPr txBox="1"/>
            <p:nvPr/>
          </p:nvSpPr>
          <p:spPr>
            <a:xfrm>
              <a:off x="2638882" y="0"/>
              <a:ext cx="5745836" cy="635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400">
                  <a:solidFill>
                    <a:srgbClr val="000000"/>
                  </a:solidFill>
                  <a:latin typeface="InkFree"/>
                  <a:ea typeface="InkFree"/>
                  <a:cs typeface="InkFree"/>
                  <a:sym typeface="InkFree"/>
                </a:defRPr>
              </a:lvl1pPr>
            </a:lstStyle>
            <a:p>
              <a:pPr/>
              <a:r>
                <a:t>CRC card for the current class:</a:t>
              </a:r>
            </a:p>
          </p:txBody>
        </p:sp>
      </p:grpSp>
      <p:grpSp>
        <p:nvGrpSpPr>
          <p:cNvPr id="244" name="Group"/>
          <p:cNvGrpSpPr/>
          <p:nvPr/>
        </p:nvGrpSpPr>
        <p:grpSpPr>
          <a:xfrm>
            <a:off x="13043337" y="7953966"/>
            <a:ext cx="10985501" cy="5084725"/>
            <a:chOff x="25400" y="0"/>
            <a:chExt cx="10985500" cy="5084724"/>
          </a:xfrm>
        </p:grpSpPr>
        <p:graphicFrame>
          <p:nvGraphicFramePr>
            <p:cNvPr id="242" name="Table"/>
            <p:cNvGraphicFramePr/>
            <p:nvPr/>
          </p:nvGraphicFramePr>
          <p:xfrm>
            <a:off x="25400" y="722414"/>
            <a:ext cx="10985500" cy="436231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5486400"/>
                  <a:gridCol w="5486400"/>
                </a:tblGrid>
                <a:tr h="593524">
                  <a:tc gridSpan="2">
                    <a:txBody>
                      <a:bodyPr/>
                      <a:lstStyle/>
                      <a:p>
                        <a:pPr defTabSz="914400">
                          <a:tabLst>
                            <a:tab pos="1663700" algn="l"/>
                          </a:tabLst>
                          <a:defRPr b="0" sz="1800"/>
                        </a:pPr>
                        <a:r>
                          <a:rPr b="1" sz="3200"/>
                          <a:t>Class: WeatherData</a:t>
                        </a:r>
                      </a:p>
                    </a:txBody>
                    <a:tcPr marL="50800" marR="50800" marT="50800" marB="50800" anchor="ctr" anchorCtr="0" horzOverflow="overflow"/>
                  </a:tc>
                  <a:tc hMerge="1">
                    <a:tcPr/>
                  </a:tc>
                </a:tr>
                <a:tr h="700177">
                  <a:tc gridSpan="2">
                    <a:txBody>
                      <a:bodyPr/>
                      <a:lstStyle/>
                      <a:p>
                        <a:pPr defTabSz="914400">
                          <a:defRPr sz="1800"/>
                        </a:pPr>
                        <a:r>
                          <a:rPr sz="3200"/>
                          <a:t>State: current temperature, humidity, pressure</a:t>
                        </a:r>
                      </a:p>
                    </a:txBody>
                    <a:tcPr marL="50800" marR="50800" marT="50800" marB="50800" anchor="ctr" anchorCtr="0" horzOverflow="overflow"/>
                  </a:tc>
                  <a:tc hMerge="1">
                    <a:tcPr/>
                  </a:tc>
                </a:tr>
                <a:tr h="3055907">
                  <a:tc>
                    <a:txBody>
                      <a:bodyPr/>
                      <a:lstStyle/>
                      <a:p>
                        <a:pPr algn="l" defTabSz="914400">
                          <a:defRPr sz="3200"/>
                        </a:pPr>
                        <a:r>
                          <a:rPr b="1"/>
                          <a:t>Responsibilities:</a:t>
                        </a:r>
                        <a:br>
                          <a:rPr b="1"/>
                        </a:br>
                        <a:r>
                          <a:t>Keep track of current weather</a:t>
                        </a:r>
                      </a:p>
                      <a:p>
                        <a:pPr algn="l" defTabSz="914400">
                          <a:defRPr sz="3200"/>
                        </a:pPr>
                        <a:r>
                          <a:t>Push changes to displays</a:t>
                        </a:r>
                      </a:p>
                    </a:txBody>
                    <a:tcPr marL="50800" marR="50800" marT="50800" marB="50800" anchor="t" anchorCtr="0" horzOverflow="overflow"/>
                  </a:tc>
                  <a:tc>
                    <a:txBody>
                      <a:bodyPr/>
                      <a:lstStyle/>
                      <a:p>
                        <a:pPr algn="l" defTabSz="914400">
                          <a:defRPr sz="3200"/>
                        </a:pPr>
                        <a:r>
                          <a:rPr b="1"/>
                          <a:t>Collaborators:</a:t>
                        </a:r>
                        <a:br/>
                        <a:r>
                          <a:rPr sz="2900">
                            <a:latin typeface="Menlo Regular"/>
                            <a:ea typeface="Menlo Regular"/>
                            <a:cs typeface="Menlo Regular"/>
                            <a:sym typeface="Menlo Regular"/>
                          </a:rPr>
                          <a:t>WeatherDataObserver</a:t>
                        </a:r>
                      </a:p>
                    </a:txBody>
                    <a:tcPr marL="50800" marR="50800" marT="50800" marB="50800" anchor="t" anchorCtr="0" horzOverflow="overflow"/>
                  </a:tc>
                </a:tr>
              </a:tbl>
            </a:graphicData>
          </a:graphic>
        </p:graphicFrame>
        <p:sp>
          <p:nvSpPr>
            <p:cNvPr id="243" name="CRC card after your changes:"/>
            <p:cNvSpPr txBox="1"/>
            <p:nvPr/>
          </p:nvSpPr>
          <p:spPr>
            <a:xfrm>
              <a:off x="2793250" y="0"/>
              <a:ext cx="5437100" cy="635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400">
                  <a:solidFill>
                    <a:srgbClr val="000000"/>
                  </a:solidFill>
                  <a:latin typeface="InkFree"/>
                  <a:ea typeface="InkFree"/>
                  <a:cs typeface="InkFree"/>
                  <a:sym typeface="InkFree"/>
                </a:defRPr>
              </a:lvl1pPr>
            </a:lstStyle>
            <a:p>
              <a:pPr/>
              <a:r>
                <a:t>CRC card after your changes:</a:t>
              </a:r>
            </a:p>
          </p:txBody>
        </p:sp>
      </p:grpSp>
      <p:sp>
        <p:nvSpPr>
          <p:cNvPr id="245" name="Your task: rewrite these classes to follow the observer pattern"/>
          <p:cNvSpPr txBox="1"/>
          <p:nvPr/>
        </p:nvSpPr>
        <p:spPr>
          <a:xfrm>
            <a:off x="13217886" y="6880237"/>
            <a:ext cx="10623703" cy="52308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800">
                <a:solidFill>
                  <a:srgbClr val="000000"/>
                </a:solidFill>
              </a:defRPr>
            </a:lvl1pPr>
          </a:lstStyle>
          <a:p>
            <a:pPr/>
            <a:r>
              <a:t>Your task: rewrite these classes to follow the observer pattern</a:t>
            </a:r>
          </a:p>
        </p:txBody>
      </p:sp>
      <p:sp>
        <p:nvSpPr>
          <p:cNvPr id="246" name="Activity is online at:…"/>
          <p:cNvSpPr txBox="1"/>
          <p:nvPr/>
        </p:nvSpPr>
        <p:spPr>
          <a:xfrm>
            <a:off x="506588" y="12478207"/>
            <a:ext cx="11868303" cy="8296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t>Activity is online at:</a:t>
            </a:r>
          </a:p>
          <a:p>
            <a:pPr algn="l"/>
            <a:r>
              <a:rPr u="sng">
                <a:hlinkClick r:id="rId3" invalidUrl="" action="" tgtFrame="" tooltip="" history="1" highlightClick="0" endSnd="0"/>
              </a:rPr>
              <a:t>https://neu-se.github.io/CS4530-CS5500-Spring-2021/Activities/Activity2.2_Observer/</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4" grpId="3"/>
      <p:bldP build="whole" bldLvl="1" animBg="1" rev="0" advAuto="0" spid="241" grpId="1"/>
      <p:bldP build="whole" bldLvl="1" animBg="1" rev="0" advAuto="0" spid="245" grpId="2"/>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51"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Zoom Mechanics"/>
          <p:cNvSpPr txBox="1"/>
          <p:nvPr>
            <p:ph type="title"/>
          </p:nvPr>
        </p:nvSpPr>
        <p:spPr>
          <a:prstGeom prst="rect">
            <a:avLst/>
          </a:prstGeom>
        </p:spPr>
        <p:txBody>
          <a:bodyPr/>
          <a:lstStyle/>
          <a:p>
            <a:pPr/>
            <a:r>
              <a:t>Zoom Mechanics</a:t>
            </a:r>
          </a:p>
        </p:txBody>
      </p:sp>
      <p:sp>
        <p:nvSpPr>
          <p:cNvPr id="149" name="Slide Subtitle"/>
          <p:cNvSpPr txBox="1"/>
          <p:nvPr>
            <p:ph type="body" idx="21"/>
          </p:nvPr>
        </p:nvSpPr>
        <p:spPr>
          <a:prstGeom prst="rect">
            <a:avLst/>
          </a:prstGeom>
        </p:spPr>
        <p:txBody>
          <a:bodyPr/>
          <a:lstStyle/>
          <a:p>
            <a:pPr/>
          </a:p>
        </p:txBody>
      </p:sp>
      <p:sp>
        <p:nvSpPr>
          <p:cNvPr id="150" name="Recording: This meeting is being recorded…"/>
          <p:cNvSpPr txBox="1"/>
          <p:nvPr>
            <p:ph type="body" idx="1"/>
          </p:nvPr>
        </p:nvSpPr>
        <p:spPr>
          <a:prstGeom prst="rect">
            <a:avLst/>
          </a:prstGeom>
        </p:spPr>
        <p:txBody>
          <a:bodyPr/>
          <a:lstStyle/>
          <a:p>
            <a:pPr marL="457200" indent="-457200" defTabSz="1828754">
              <a:spcBef>
                <a:spcPts val="3300"/>
              </a:spcBef>
              <a:defRPr sz="3600"/>
            </a:pPr>
            <a:r>
              <a:t>Recording: This meeting is being recorded</a:t>
            </a:r>
          </a:p>
          <a:p>
            <a:pPr marL="457200" indent="-457200" defTabSz="1828754">
              <a:spcBef>
                <a:spcPts val="3300"/>
              </a:spcBef>
              <a:defRPr sz="3600"/>
            </a:pPr>
            <a:r>
              <a:t>If you feel comfortable having your camera on, please do so! If not: a photo?</a:t>
            </a:r>
          </a:p>
          <a:p>
            <a:pPr marL="457200" indent="-457200" defTabSz="1828754">
              <a:spcBef>
                <a:spcPts val="3300"/>
              </a:spcBef>
              <a:defRPr sz="3600"/>
            </a:pPr>
            <a:r>
              <a:t>I can see the zoom chat while lecturing, slack while you’re in breakout rooms</a:t>
            </a:r>
          </a:p>
          <a:p>
            <a:pPr marL="457200" indent="-457200" defTabSz="1828754">
              <a:spcBef>
                <a:spcPts val="3300"/>
              </a:spcBef>
              <a:defRPr sz="3600"/>
            </a:pPr>
            <a:r>
              <a:t>If you have a question or comment, please either:</a:t>
            </a:r>
          </a:p>
          <a:p>
            <a:pPr lvl="1" marL="914400" indent="-457200" defTabSz="1828754">
              <a:spcBef>
                <a:spcPts val="3300"/>
              </a:spcBef>
              <a:defRPr sz="3600"/>
            </a:pPr>
            <a:r>
              <a:t>“Raise hand” - I will call on you</a:t>
            </a:r>
          </a:p>
          <a:p>
            <a:pPr lvl="1" marL="914400" indent="-457200" defTabSz="1828754">
              <a:spcBef>
                <a:spcPts val="3300"/>
              </a:spcBef>
              <a:defRPr sz="3600"/>
            </a:pPr>
            <a:r>
              <a:t>Write “Q: &lt;my question&gt;” in chat - I will answer</a:t>
            </a:r>
            <a:br/>
            <a:r>
              <a:t>   your question, and might mention your name and ask you</a:t>
            </a:r>
            <a:br/>
            <a:r>
              <a:t>   a follow-up to make sure your question is addressed</a:t>
            </a:r>
          </a:p>
          <a:p>
            <a:pPr lvl="1" marL="914400" indent="-457200" defTabSz="1828754">
              <a:spcBef>
                <a:spcPts val="3300"/>
              </a:spcBef>
              <a:defRPr sz="3600"/>
            </a:pPr>
            <a:r>
              <a:t>Write “SQ: &lt;my question&gt;” in chat - I will answer</a:t>
            </a:r>
            <a:br/>
            <a:r>
              <a:t>   your question, and not mention your name or expect you to</a:t>
            </a:r>
            <a:br/>
            <a:r>
              <a:t>   respond verbally</a:t>
            </a:r>
          </a:p>
        </p:txBody>
      </p:sp>
      <p:pic>
        <p:nvPicPr>
          <p:cNvPr id="151" name="IMG_5632.jpeg" descr="IMG_5632.jpeg"/>
          <p:cNvPicPr>
            <a:picLocks noChangeAspect="1"/>
          </p:cNvPicPr>
          <p:nvPr/>
        </p:nvPicPr>
        <p:blipFill>
          <a:blip r:embed="rId2">
            <a:extLst/>
          </a:blip>
          <a:stretch>
            <a:fillRect/>
          </a:stretch>
        </p:blipFill>
        <p:spPr>
          <a:xfrm>
            <a:off x="16548003" y="8143606"/>
            <a:ext cx="7063663" cy="529774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Today’s Agenda"/>
          <p:cNvSpPr txBox="1"/>
          <p:nvPr>
            <p:ph type="title"/>
          </p:nvPr>
        </p:nvSpPr>
        <p:spPr>
          <a:prstGeom prst="rect">
            <a:avLst/>
          </a:prstGeom>
        </p:spPr>
        <p:txBody>
          <a:bodyPr/>
          <a:lstStyle/>
          <a:p>
            <a:pPr/>
            <a:r>
              <a:t>Today’s Agenda</a:t>
            </a:r>
          </a:p>
        </p:txBody>
      </p:sp>
      <p:sp>
        <p:nvSpPr>
          <p:cNvPr id="154" name="Agenda Subtitle"/>
          <p:cNvSpPr txBox="1"/>
          <p:nvPr>
            <p:ph type="body" idx="21"/>
          </p:nvPr>
        </p:nvSpPr>
        <p:spPr>
          <a:prstGeom prst="rect">
            <a:avLst/>
          </a:prstGeom>
        </p:spPr>
        <p:txBody>
          <a:bodyPr/>
          <a:lstStyle/>
          <a:p>
            <a:pPr/>
          </a:p>
        </p:txBody>
      </p:sp>
      <p:sp>
        <p:nvSpPr>
          <p:cNvPr id="155" name="Administrative:…"/>
          <p:cNvSpPr txBox="1"/>
          <p:nvPr>
            <p:ph type="body" idx="1"/>
          </p:nvPr>
        </p:nvSpPr>
        <p:spPr>
          <a:prstGeom prst="rect">
            <a:avLst/>
          </a:prstGeom>
        </p:spPr>
        <p:txBody>
          <a:bodyPr/>
          <a:lstStyle/>
          <a:p>
            <a:pPr/>
            <a:r>
              <a:t>Administrative:</a:t>
            </a:r>
          </a:p>
          <a:p>
            <a:pPr lvl="1"/>
            <a:r>
              <a:t>HW1 Discussion, due next Friday</a:t>
            </a:r>
          </a:p>
          <a:p>
            <a:pPr/>
            <a:r>
              <a:t>Design patterns discussion</a:t>
            </a:r>
          </a:p>
          <a:p>
            <a:pPr/>
            <a:r>
              <a:t>Activity: observer pattern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Reflection: What's a software design problem you've solved from an idea you learned from someone else?"/>
          <p:cNvSpPr txBox="1"/>
          <p:nvPr>
            <p:ph type="title"/>
          </p:nvPr>
        </p:nvSpPr>
        <p:spPr>
          <a:prstGeom prst="rect">
            <a:avLst/>
          </a:prstGeom>
        </p:spPr>
        <p:txBody>
          <a:bodyPr/>
          <a:lstStyle>
            <a:lvl1pPr defTabSz="2218888">
              <a:defRPr spc="-211" sz="10556"/>
            </a:lvl1pPr>
          </a:lstStyle>
          <a:p>
            <a:pPr/>
            <a:r>
              <a:t>Reflection: What's a software design problem you've solved from an idea you learned from someone else? </a:t>
            </a:r>
            <a:endParaRPr spc="-21" sz="1092"/>
          </a:p>
        </p:txBody>
      </p:sp>
      <p:sp>
        <p:nvSpPr>
          <p:cNvPr id="158" name="Discuss in small groups for 15 minutes, then at least 3-5 people will share their experiences with the whole class"/>
          <p:cNvSpPr txBox="1"/>
          <p:nvPr/>
        </p:nvSpPr>
        <p:spPr>
          <a:xfrm>
            <a:off x="8345667" y="12142282"/>
            <a:ext cx="1537929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Discuss in small groups for 15 minutes, then at least 3-5 people will share their experiences with the whole class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blaz-erzetic-hi3Hk33Hqlc-unsplash.jpeg" descr="blaz-erzetic-hi3Hk33Hqlc-unsplash.jpeg"/>
          <p:cNvPicPr>
            <a:picLocks noChangeAspect="1"/>
          </p:cNvPicPr>
          <p:nvPr/>
        </p:nvPicPr>
        <p:blipFill>
          <a:blip r:embed="rId2">
            <a:extLst/>
          </a:blip>
          <a:stretch>
            <a:fillRect/>
          </a:stretch>
        </p:blipFill>
        <p:spPr>
          <a:xfrm>
            <a:off x="15056986" y="205818"/>
            <a:ext cx="9192055" cy="6105171"/>
          </a:xfrm>
          <a:prstGeom prst="rect">
            <a:avLst/>
          </a:prstGeom>
          <a:ln w="12700">
            <a:miter lim="400000"/>
          </a:ln>
        </p:spPr>
      </p:pic>
      <p:sp>
        <p:nvSpPr>
          <p:cNvPr id="161" name="Review: Design Patterns"/>
          <p:cNvSpPr txBox="1"/>
          <p:nvPr>
            <p:ph type="title"/>
          </p:nvPr>
        </p:nvSpPr>
        <p:spPr>
          <a:prstGeom prst="rect">
            <a:avLst/>
          </a:prstGeom>
        </p:spPr>
        <p:txBody>
          <a:bodyPr/>
          <a:lstStyle/>
          <a:p>
            <a:pPr/>
            <a:r>
              <a:t>Review: Design Patterns</a:t>
            </a:r>
          </a:p>
        </p:txBody>
      </p:sp>
      <p:sp>
        <p:nvSpPr>
          <p:cNvPr id="162" name="A design convers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design conversation</a:t>
            </a:r>
          </a:p>
        </p:txBody>
      </p:sp>
      <p:sp>
        <p:nvSpPr>
          <p:cNvPr id="163" name="Q: How should we build a stack of drawers?"/>
          <p:cNvSpPr txBox="1"/>
          <p:nvPr/>
        </p:nvSpPr>
        <p:spPr>
          <a:xfrm>
            <a:off x="843999" y="4226586"/>
            <a:ext cx="12871239" cy="85788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Q: How should we build a stack of drawers?</a:t>
            </a:r>
          </a:p>
        </p:txBody>
      </p:sp>
      <p:pic>
        <p:nvPicPr>
          <p:cNvPr id="164" name="05inf01.jpg" descr="05inf01.jpg"/>
          <p:cNvPicPr>
            <a:picLocks noChangeAspect="1"/>
          </p:cNvPicPr>
          <p:nvPr/>
        </p:nvPicPr>
        <p:blipFill>
          <a:blip r:embed="rId3">
            <a:extLst/>
          </a:blip>
          <a:stretch>
            <a:fillRect/>
          </a:stretch>
        </p:blipFill>
        <p:spPr>
          <a:xfrm>
            <a:off x="17173266" y="6369343"/>
            <a:ext cx="5303338" cy="6586745"/>
          </a:xfrm>
          <a:prstGeom prst="rect">
            <a:avLst/>
          </a:prstGeom>
          <a:ln w="12700">
            <a:miter lim="400000"/>
          </a:ln>
        </p:spPr>
      </p:pic>
      <p:sp>
        <p:nvSpPr>
          <p:cNvPr id="165" name="A: Well, I think we should make the joint by cutting straight down into the wood, and then cut back up 45 degrees, and then going straight back down, and then back up the other way 45 degrees, and then going straight back down, and then…"/>
          <p:cNvSpPr txBox="1"/>
          <p:nvPr/>
        </p:nvSpPr>
        <p:spPr>
          <a:xfrm>
            <a:off x="843999" y="5361806"/>
            <a:ext cx="12871239" cy="43532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A: Well, I think we should make the joint by cutting straight down into the wood, and then cut back up 45 degrees, and then going straight back down, and then back up the other way 45 degrees, and then going straight back down, and then…</a:t>
            </a:r>
          </a:p>
        </p:txBody>
      </p:sp>
      <p:sp>
        <p:nvSpPr>
          <p:cNvPr id="166" name="“Design Patterns Explained”, Shalloway and Trott, Addison-Wesley, 2005"/>
          <p:cNvSpPr txBox="1"/>
          <p:nvPr/>
        </p:nvSpPr>
        <p:spPr>
          <a:xfrm>
            <a:off x="7181240" y="12843592"/>
            <a:ext cx="10021520"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“Design Patterns Explained”, Shalloway and Trott, Addison-Wesley, 2005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4"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Review: Design Patterns"/>
          <p:cNvSpPr txBox="1"/>
          <p:nvPr>
            <p:ph type="title"/>
          </p:nvPr>
        </p:nvSpPr>
        <p:spPr>
          <a:prstGeom prst="rect">
            <a:avLst/>
          </a:prstGeom>
        </p:spPr>
        <p:txBody>
          <a:bodyPr/>
          <a:lstStyle/>
          <a:p>
            <a:pPr/>
            <a:r>
              <a:t>Review: Design Patterns</a:t>
            </a:r>
          </a:p>
        </p:txBody>
      </p:sp>
      <p:sp>
        <p:nvSpPr>
          <p:cNvPr id="169" name="Asking the wrong questio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Asking the wrong questions</a:t>
            </a:r>
          </a:p>
        </p:txBody>
      </p:sp>
      <p:sp>
        <p:nvSpPr>
          <p:cNvPr id="170" name="Carpenter: Should we use a dovetail or miter joint?"/>
          <p:cNvSpPr txBox="1"/>
          <p:nvPr/>
        </p:nvSpPr>
        <p:spPr>
          <a:xfrm>
            <a:off x="843999" y="4226586"/>
            <a:ext cx="16218533" cy="85788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Carpenter: Should we use a dovetail or miter joint?</a:t>
            </a:r>
          </a:p>
        </p:txBody>
      </p:sp>
      <p:sp>
        <p:nvSpPr>
          <p:cNvPr id="171" name="“Design Patterns Explained”, Shalloway and Trott, Addison-Wesley, 2005"/>
          <p:cNvSpPr txBox="1"/>
          <p:nvPr/>
        </p:nvSpPr>
        <p:spPr>
          <a:xfrm>
            <a:off x="7181240" y="12843592"/>
            <a:ext cx="10021520"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“Design Patterns Explained”, Shalloway and Trott, Addison-Wesley, 2005</a:t>
            </a:r>
          </a:p>
        </p:txBody>
      </p:sp>
      <p:pic>
        <p:nvPicPr>
          <p:cNvPr id="172" name="05fig02.jpg" descr="05fig02.jpg"/>
          <p:cNvPicPr>
            <a:picLocks noChangeAspect="1"/>
          </p:cNvPicPr>
          <p:nvPr/>
        </p:nvPicPr>
        <p:blipFill>
          <a:blip r:embed="rId3">
            <a:extLst/>
          </a:blip>
          <a:stretch>
            <a:fillRect/>
          </a:stretch>
        </p:blipFill>
        <p:spPr>
          <a:xfrm>
            <a:off x="18988385" y="7670551"/>
            <a:ext cx="4866829" cy="4866830"/>
          </a:xfrm>
          <a:prstGeom prst="rect">
            <a:avLst/>
          </a:prstGeom>
          <a:ln w="12700">
            <a:miter lim="400000"/>
          </a:ln>
        </p:spPr>
      </p:pic>
      <p:sp>
        <p:nvSpPr>
          <p:cNvPr id="173" name="Other carpenter: Use a miter, it’s: lighter and inconspicuous. A dovetail is a more complex, expensive joint that will be impervious to temperature and humidity, and it will look better. But, nobody will see the joint in the drawer, and it won’t be in a "/>
          <p:cNvSpPr txBox="1"/>
          <p:nvPr/>
        </p:nvSpPr>
        <p:spPr>
          <a:xfrm>
            <a:off x="843999" y="5219920"/>
            <a:ext cx="17978326" cy="365416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Other carpenter: Use a miter, it’s: lighter and inconspicuous. A dovetail is a more complex, expensive joint that will be impervious to temperature and humidity, and it will look better. But, nobody will see the joint in the drawer, and it won’t be in a situation with changing heat and humidity.</a:t>
            </a:r>
          </a:p>
        </p:txBody>
      </p:sp>
      <p:pic>
        <p:nvPicPr>
          <p:cNvPr id="174" name="four-dovetail-joint-types.jpg" descr="four-dovetail-joint-types.jpg"/>
          <p:cNvPicPr>
            <a:picLocks noChangeAspect="1"/>
          </p:cNvPicPr>
          <p:nvPr/>
        </p:nvPicPr>
        <p:blipFill>
          <a:blip r:embed="rId4">
            <a:extLst/>
          </a:blip>
          <a:stretch>
            <a:fillRect/>
          </a:stretch>
        </p:blipFill>
        <p:spPr>
          <a:xfrm>
            <a:off x="1526480" y="9338468"/>
            <a:ext cx="4102101" cy="3238501"/>
          </a:xfrm>
          <a:prstGeom prst="rect">
            <a:avLst/>
          </a:prstGeom>
          <a:ln w="12700">
            <a:miter lim="400000"/>
          </a:ln>
        </p:spPr>
      </p:pic>
      <p:sp>
        <p:nvSpPr>
          <p:cNvPr id="175" name="Dovetail Joint"/>
          <p:cNvSpPr txBox="1"/>
          <p:nvPr/>
        </p:nvSpPr>
        <p:spPr>
          <a:xfrm>
            <a:off x="2594550" y="12653092"/>
            <a:ext cx="196596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Dovetail Joint</a:t>
            </a:r>
          </a:p>
        </p:txBody>
      </p:sp>
      <p:sp>
        <p:nvSpPr>
          <p:cNvPr id="176" name="Miter Joint"/>
          <p:cNvSpPr txBox="1"/>
          <p:nvPr/>
        </p:nvSpPr>
        <p:spPr>
          <a:xfrm>
            <a:off x="20641968" y="12653092"/>
            <a:ext cx="155966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Miter Joint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More of Christopher Alexander’s Patterns"/>
          <p:cNvSpPr txBox="1"/>
          <p:nvPr>
            <p:ph type="title"/>
          </p:nvPr>
        </p:nvSpPr>
        <p:spPr>
          <a:prstGeom prst="rect">
            <a:avLst/>
          </a:prstGeom>
        </p:spPr>
        <p:txBody>
          <a:bodyPr/>
          <a:lstStyle/>
          <a:p>
            <a:pPr/>
            <a:r>
              <a:t>More of Christopher Alexander’s Patterns</a:t>
            </a:r>
          </a:p>
        </p:txBody>
      </p:sp>
      <p:sp>
        <p:nvSpPr>
          <p:cNvPr id="181" name="No. 82: Office Connectio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No. 82: Office Connections</a:t>
            </a:r>
          </a:p>
        </p:txBody>
      </p:sp>
      <p:sp>
        <p:nvSpPr>
          <p:cNvPr id="182" name="“If two parts of an office are too far apart, people will not move between them as often as they need to, and if they are more than one floor apart, there will be almost no communication between the two”"/>
          <p:cNvSpPr txBox="1"/>
          <p:nvPr/>
        </p:nvSpPr>
        <p:spPr>
          <a:xfrm>
            <a:off x="402874" y="4688456"/>
            <a:ext cx="19005143" cy="370358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26" sz="6300">
                <a:solidFill>
                  <a:srgbClr val="000000"/>
                </a:solidFill>
                <a:latin typeface="Helvetica Neue Medium"/>
                <a:ea typeface="Helvetica Neue Medium"/>
                <a:cs typeface="Helvetica Neue Medium"/>
                <a:sym typeface="Helvetica Neue Medium"/>
              </a:defRPr>
            </a:lvl1pPr>
          </a:lstStyle>
          <a:p>
            <a:pPr/>
            <a:r>
              <a:t>“If two parts of an office are too far apart, people will not move between them as often as they need to, and if they are more than one floor apart, there will be almost no communication between the two”</a:t>
            </a:r>
          </a:p>
        </p:txBody>
      </p:sp>
      <p:pic>
        <p:nvPicPr>
          <p:cNvPr id="183" name="Image" descr="Image"/>
          <p:cNvPicPr>
            <a:picLocks noChangeAspect="1"/>
          </p:cNvPicPr>
          <p:nvPr/>
        </p:nvPicPr>
        <p:blipFill>
          <a:blip r:embed="rId2">
            <a:extLst/>
          </a:blip>
          <a:srcRect l="34344" t="41900" r="31602" b="24700"/>
          <a:stretch>
            <a:fillRect/>
          </a:stretch>
        </p:blipFill>
        <p:spPr>
          <a:xfrm>
            <a:off x="16849761" y="8437521"/>
            <a:ext cx="6988774" cy="4568382"/>
          </a:xfrm>
          <a:prstGeom prst="rect">
            <a:avLst/>
          </a:prstGeom>
          <a:ln w="12700">
            <a:miter lim="400000"/>
          </a:ln>
        </p:spPr>
      </p:pic>
      <p:sp>
        <p:nvSpPr>
          <p:cNvPr id="184" name="“A Pattern Language: Towns, Buildings, Construction,” C Alexander et al. pg 408-409"/>
          <p:cNvSpPr txBox="1"/>
          <p:nvPr/>
        </p:nvSpPr>
        <p:spPr>
          <a:xfrm>
            <a:off x="6331305" y="13051430"/>
            <a:ext cx="1172139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 Pattern Language: Towns, Buildings, Construction,” C Alexander et al. pg 408-409</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Why Design Patterns?"/>
          <p:cNvSpPr txBox="1"/>
          <p:nvPr>
            <p:ph type="title"/>
          </p:nvPr>
        </p:nvSpPr>
        <p:spPr>
          <a:prstGeom prst="rect">
            <a:avLst/>
          </a:prstGeom>
        </p:spPr>
        <p:txBody>
          <a:bodyPr/>
          <a:lstStyle/>
          <a:p>
            <a:pPr/>
            <a:r>
              <a:t>Why Design Patterns?</a:t>
            </a:r>
          </a:p>
        </p:txBody>
      </p:sp>
      <p:sp>
        <p:nvSpPr>
          <p:cNvPr id="187" name="The OG meme (1975)"/>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OG meme (1975)</a:t>
            </a:r>
          </a:p>
        </p:txBody>
      </p:sp>
      <p:sp>
        <p:nvSpPr>
          <p:cNvPr id="188" name="Slide bullet text"/>
          <p:cNvSpPr txBox="1"/>
          <p:nvPr>
            <p:ph type="body" idx="1"/>
          </p:nvPr>
        </p:nvSpPr>
        <p:spPr>
          <a:prstGeom prst="rect">
            <a:avLst/>
          </a:prstGeom>
        </p:spPr>
        <p:txBody>
          <a:bodyPr/>
          <a:lstStyle/>
          <a:p>
            <a:pPr/>
          </a:p>
        </p:txBody>
      </p:sp>
      <p:pic>
        <p:nvPicPr>
          <p:cNvPr id="189" name="Image" descr="Image"/>
          <p:cNvPicPr>
            <a:picLocks noChangeAspect="1"/>
          </p:cNvPicPr>
          <p:nvPr/>
        </p:nvPicPr>
        <p:blipFill>
          <a:blip r:embed="rId3">
            <a:extLst/>
          </a:blip>
          <a:srcRect l="42260" t="12595" r="10289" b="32938"/>
          <a:stretch>
            <a:fillRect/>
          </a:stretch>
        </p:blipFill>
        <p:spPr>
          <a:xfrm>
            <a:off x="10755588" y="4651639"/>
            <a:ext cx="9738262" cy="7449764"/>
          </a:xfrm>
          <a:prstGeom prst="rect">
            <a:avLst/>
          </a:prstGeom>
          <a:ln w="12700">
            <a:miter lim="400000"/>
          </a:ln>
        </p:spPr>
      </p:pic>
      <p:pic>
        <p:nvPicPr>
          <p:cNvPr id="190" name="Image" descr="Image"/>
          <p:cNvPicPr>
            <a:picLocks noChangeAspect="1"/>
          </p:cNvPicPr>
          <p:nvPr/>
        </p:nvPicPr>
        <p:blipFill>
          <a:blip r:embed="rId4">
            <a:extLst/>
          </a:blip>
          <a:srcRect l="11769" t="2771" r="2512" b="10433"/>
          <a:stretch>
            <a:fillRect/>
          </a:stretch>
        </p:blipFill>
        <p:spPr>
          <a:xfrm rot="5400000">
            <a:off x="1352052" y="5756256"/>
            <a:ext cx="7765614" cy="524046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More of Christopher Alexander’s Patterns"/>
          <p:cNvSpPr txBox="1"/>
          <p:nvPr>
            <p:ph type="title"/>
          </p:nvPr>
        </p:nvSpPr>
        <p:spPr>
          <a:prstGeom prst="rect">
            <a:avLst/>
          </a:prstGeom>
        </p:spPr>
        <p:txBody>
          <a:bodyPr/>
          <a:lstStyle/>
          <a:p>
            <a:pPr/>
            <a:r>
              <a:t>More of Christopher Alexander’s Patterns</a:t>
            </a:r>
          </a:p>
        </p:txBody>
      </p:sp>
      <p:sp>
        <p:nvSpPr>
          <p:cNvPr id="195" name="Domain-Specific Patter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Domain-Specific Patterns</a:t>
            </a:r>
          </a:p>
        </p:txBody>
      </p:sp>
      <p:pic>
        <p:nvPicPr>
          <p:cNvPr id="196" name="Image" descr="Image"/>
          <p:cNvPicPr>
            <a:picLocks noChangeAspect="1"/>
          </p:cNvPicPr>
          <p:nvPr/>
        </p:nvPicPr>
        <p:blipFill>
          <a:blip r:embed="rId2">
            <a:extLst/>
          </a:blip>
          <a:srcRect l="45434" t="0" r="7438" b="13989"/>
          <a:stretch>
            <a:fillRect/>
          </a:stretch>
        </p:blipFill>
        <p:spPr>
          <a:xfrm>
            <a:off x="784278" y="3574123"/>
            <a:ext cx="7896366" cy="9604652"/>
          </a:xfrm>
          <a:prstGeom prst="rect">
            <a:avLst/>
          </a:prstGeom>
          <a:ln w="12700">
            <a:miter lim="400000"/>
          </a:ln>
        </p:spPr>
      </p:pic>
      <p:sp>
        <p:nvSpPr>
          <p:cNvPr id="197" name="9. Living Learning Circle:…"/>
          <p:cNvSpPr txBox="1"/>
          <p:nvPr/>
        </p:nvSpPr>
        <p:spPr>
          <a:xfrm>
            <a:off x="9609937" y="3611193"/>
            <a:ext cx="13534758" cy="19345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b="1">
                <a:solidFill>
                  <a:srgbClr val="000000"/>
                </a:solidFill>
              </a:defRPr>
            </a:pPr>
            <a:r>
              <a:t>9. Living Learning Circle:</a:t>
            </a:r>
          </a:p>
          <a:p>
            <a:pPr algn="l">
              <a:defRPr>
                <a:solidFill>
                  <a:srgbClr val="000000"/>
                </a:solidFill>
              </a:defRPr>
            </a:pPr>
            <a:r>
              <a:t>Students who want to live closely related to the university want their housing integrated with the university; yet most on-campus housing provided today is zoned off from academic departments. Therefore: Provide housing for 25 per cent of the student population within the 3000 for inner university diameter. Do not zone this housing off from academic departments…”</a:t>
            </a:r>
          </a:p>
        </p:txBody>
      </p:sp>
      <p:pic>
        <p:nvPicPr>
          <p:cNvPr id="198" name="Image" descr="Image"/>
          <p:cNvPicPr>
            <a:picLocks noChangeAspect="1"/>
          </p:cNvPicPr>
          <p:nvPr/>
        </p:nvPicPr>
        <p:blipFill>
          <a:blip r:embed="rId3">
            <a:extLst/>
          </a:blip>
          <a:stretch>
            <a:fillRect/>
          </a:stretch>
        </p:blipFill>
        <p:spPr>
          <a:xfrm>
            <a:off x="14031864" y="6105492"/>
            <a:ext cx="4690902" cy="7071712"/>
          </a:xfrm>
          <a:prstGeom prst="rect">
            <a:avLst/>
          </a:prstGeom>
          <a:ln w="12700">
            <a:miter lim="400000"/>
          </a:ln>
        </p:spPr>
      </p:pic>
      <p:sp>
        <p:nvSpPr>
          <p:cNvPr id="199" name="“The Oregon Experiment,” C Alexander et al. pg 114"/>
          <p:cNvSpPr txBox="1"/>
          <p:nvPr/>
        </p:nvSpPr>
        <p:spPr>
          <a:xfrm>
            <a:off x="8481279" y="13189583"/>
            <a:ext cx="722802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Oregon Experiment,” C Alexander et al. pg 114</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7" grpId="1"/>
      <p:bldP build="whole" bldLvl="1" animBg="1" rev="0" advAuto="0" spid="198" grpId="2"/>
    </p:bld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